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metadata" ContentType="application/binary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charts/colors1.xml" ContentType="application/vnd.ms-office.chartcolorstyl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charts/style1.xml" ContentType="application/vnd.ms-office.chartstyl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rawings/drawing1.xml" ContentType="application/vnd.openxmlformats-officedocument.drawingml.chartshap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300" r:id="rId2"/>
    <p:sldId id="293" r:id="rId3"/>
    <p:sldId id="298" r:id="rId4"/>
    <p:sldId id="302" r:id="rId5"/>
    <p:sldId id="301" r:id="rId6"/>
    <p:sldId id="303" r:id="rId7"/>
    <p:sldId id="309" r:id="rId8"/>
    <p:sldId id="310" r:id="rId9"/>
    <p:sldId id="311" r:id="rId10"/>
    <p:sldId id="308" r:id="rId11"/>
    <p:sldId id="306" r:id="rId12"/>
    <p:sldId id="305" r:id="rId13"/>
    <p:sldId id="286" r:id="rId14"/>
  </p:sldIdLst>
  <p:sldSz cx="12192000" cy="6858000"/>
  <p:notesSz cx="6858000" cy="9144000"/>
  <p:embeddedFontLst>
    <p:embeddedFont>
      <p:font typeface="Cambria" pitchFamily="18" charset="0"/>
      <p:regular r:id="rId16"/>
      <p:bold r:id="rId17"/>
      <p:italic r:id="rId18"/>
      <p:boldItalic r:id="rId19"/>
    </p:embeddedFont>
    <p:embeddedFont>
      <p:font typeface="Century Gothic" pitchFamily="34" charset="0"/>
      <p:regular r:id="rId20"/>
      <p:bold r:id="rId21"/>
      <p:italic r:id="rId22"/>
      <p:boldItalic r:id="rId23"/>
    </p:embeddedFont>
    <p:embeddedFont>
      <p:font typeface="Calibri" pitchFamily="34" charset="0"/>
      <p:regular r:id="rId24"/>
      <p:bold r:id="rId25"/>
      <p:italic r:id="rId26"/>
      <p:boldItalic r:id="rId27"/>
    </p:embeddedFont>
    <p:embeddedFont>
      <p:font typeface="Comfortaa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4" roundtripDataSignature="AMtx7mg32IZ4pFYe/tTjXnMj5sQz+53q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8CE090"/>
    <a:srgbClr val="95B3D7"/>
    <a:srgbClr val="FF5050"/>
    <a:srgbClr val="771446"/>
    <a:srgbClr val="721343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-672" y="-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54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56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1.xlsx"/><Relationship Id="rId4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plotArea>
      <c:layout>
        <c:manualLayout>
          <c:layoutTarget val="inner"/>
          <c:xMode val="edge"/>
          <c:yMode val="edge"/>
          <c:x val="0.18495923367469108"/>
          <c:y val="2.7281865701648582E-2"/>
          <c:w val="0.80137647637795251"/>
          <c:h val="0.94843750317190556"/>
        </c:manualLayout>
      </c:layout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strRef>
              <c:f>Sheet1!$A$2:$A$6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Sheet1!$B$2:$B$6</c:f>
              <c:numCache>
                <c:formatCode>_(* #,##0_);_(* \(#,##0\);_(* "-"_);_(@_)</c:formatCode>
                <c:ptCount val="5"/>
                <c:pt idx="0">
                  <c:v>11483903.199999997</c:v>
                </c:pt>
                <c:pt idx="1">
                  <c:v>34451709.600000001</c:v>
                </c:pt>
                <c:pt idx="2">
                  <c:v>68903419.200000003</c:v>
                </c:pt>
                <c:pt idx="3">
                  <c:v>137806838.40000001</c:v>
                </c:pt>
                <c:pt idx="4">
                  <c:v>206710257.59999999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B51-481E-9BEE-D4C01151395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Cost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cat>
            <c:strRef>
              <c:f>Sheet1!$A$2:$A$6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Sheet1!$C$2:$C$6</c:f>
              <c:numCache>
                <c:formatCode>_(* #,##0_);_(* \(#,##0\);_(* "-"_);_(@_)</c:formatCode>
                <c:ptCount val="5"/>
                <c:pt idx="0">
                  <c:v>24770780.640000001</c:v>
                </c:pt>
                <c:pt idx="1">
                  <c:v>76280141.920000002</c:v>
                </c:pt>
                <c:pt idx="2">
                  <c:v>101193613.84000002</c:v>
                </c:pt>
                <c:pt idx="3">
                  <c:v>105576105.68000001</c:v>
                </c:pt>
                <c:pt idx="4">
                  <c:v>125302883.57000001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9B51-481E-9BEE-D4C01151395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Net Profit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cat>
            <c:strRef>
              <c:f>Sheet1!$A$2:$A$6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Sheet1!$D$2:$D$6</c:f>
              <c:numCache>
                <c:formatCode>_(* #,##0_);_(* \(#,##0\);_(* "-"_);_(@_)</c:formatCode>
                <c:ptCount val="5"/>
                <c:pt idx="0">
                  <c:v>-13577989.476857059</c:v>
                </c:pt>
                <c:pt idx="1">
                  <c:v>-42419682.32</c:v>
                </c:pt>
                <c:pt idx="2">
                  <c:v>-33138944.640000015</c:v>
                </c:pt>
                <c:pt idx="3">
                  <c:v>30357456.140666652</c:v>
                </c:pt>
                <c:pt idx="4">
                  <c:v>77893476.662458301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9B51-481E-9BEE-D4C011513953}"/>
            </c:ext>
          </c:extLst>
        </c:ser>
        <c:dLbls/>
        <c:gapWidth val="219"/>
        <c:overlap val="-27"/>
        <c:axId val="164324096"/>
        <c:axId val="164325632"/>
      </c:barChart>
      <c:catAx>
        <c:axId val="164324096"/>
        <c:scaling>
          <c:orientation val="minMax"/>
        </c:scaling>
        <c:axPos val="b"/>
        <c:numFmt formatCode="General" sourceLinked="0"/>
        <c:maj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325632"/>
        <c:crosses val="autoZero"/>
        <c:auto val="1"/>
        <c:lblAlgn val="ctr"/>
        <c:lblOffset val="100"/>
      </c:catAx>
      <c:valAx>
        <c:axId val="164325632"/>
        <c:scaling>
          <c:orientation val="minMax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* #,##0_);_(* \(#,##0\);_(* &quot;-&quot;_);_(@_)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3240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/>
  <c:userShapes r:id="rId2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1.11022E-16</cdr:x>
      <cdr:y>0.0045</cdr:y>
    </cdr:from>
    <cdr:to>
      <cdr:x>1</cdr:x>
      <cdr:y>0.00892</cdr:y>
    </cdr:to>
    <cdr:sp macro="" textlink="">
      <cdr:nvSpPr>
        <cdr:cNvPr id="2" name="Google Shape;533;p23"/>
        <cdr:cNvSpPr/>
      </cdr:nvSpPr>
      <cdr:spPr>
        <a:xfrm xmlns:a="http://schemas.openxmlformats.org/drawingml/2006/main">
          <a:off x="1072896" y="24384"/>
          <a:ext cx="8128000" cy="23951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noFill/>
        </a:ln>
      </cdr:spPr>
      <cdr:txBody>
        <a:bodyPr xmlns:a="http://schemas.openxmlformats.org/drawingml/2006/main" spcFirstLastPara="1" wrap="square" lIns="91425" tIns="91425" rIns="91425" bIns="91425" anchor="ctr" anchorCtr="0">
          <a:noAutofit/>
        </a:bodyPr>
        <a:lstStyle xmlns:a="http://schemas.openxmlformats.org/drawingml/2006/main">
          <a:def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</a:defPPr>
          <a:lvl1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1pPr>
          <a:lvl2pPr marR="0" lvl="1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2pPr>
          <a:lvl3pPr marR="0" lvl="2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3pPr>
          <a:lvl4pPr marR="0" lvl="3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4pPr>
          <a:lvl5pPr marR="0" lvl="4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5pPr>
          <a:lvl6pPr marR="0" lvl="5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6pPr>
          <a:lvl7pPr marR="0" lvl="6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7pPr>
          <a:lvl8pPr marR="0" lvl="7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8pPr>
          <a:lvl9pPr marR="0" lvl="8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9pPr>
        </a:lstStyle>
        <a:p xmlns:a="http://schemas.openxmlformats.org/drawingml/2006/main">
          <a:pPr marL="0" lvl="0" indent="0" algn="l" rtl="0">
            <a:spcBef>
              <a:spcPts val="0"/>
            </a:spcBef>
            <a:spcAft>
              <a:spcPts val="0"/>
            </a:spcAft>
            <a:buNone/>
          </a:pPr>
          <a:endParaRPr/>
        </a:p>
      </cdr:txBody>
    </cdr:sp>
  </cdr:relSizeAnchor>
</c:userShape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4T07:52:50.81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7-24T07:53:23.785"/>
    </inkml:context>
    <inkml:brush xml:id="br0">
      <inkml:brushProperty name="width" value="0.025" units="cm"/>
      <inkml:brushProperty name="height" value="0.025" units="cm"/>
      <inkml:brushProperty name="ignorePressure" value="1"/>
    </inkml:brush>
  </inkml:definitions>
  <inkml:trace contextRef="#ctx0" brushRef="#br0">0 1</inkml:trace>
</inkml:ink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8091473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111974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6751900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6988574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610" name="Google Shape;61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40292096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2650317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218346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18010782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41141368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xmlns="" val="3642052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3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3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3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5"/>
          <p:cNvSpPr txBox="1">
            <a:spLocks noGrp="1"/>
          </p:cNvSpPr>
          <p:nvPr>
            <p:ph type="title"/>
          </p:nvPr>
        </p:nvSpPr>
        <p:spPr>
          <a:xfrm rot="5400000">
            <a:off x="3154893" y="1447800"/>
            <a:ext cx="3901017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55"/>
          <p:cNvSpPr txBox="1">
            <a:spLocks noGrp="1"/>
          </p:cNvSpPr>
          <p:nvPr>
            <p:ph type="body" idx="1"/>
          </p:nvPr>
        </p:nvSpPr>
        <p:spPr>
          <a:xfrm rot="5400000">
            <a:off x="360893" y="127000"/>
            <a:ext cx="3901017" cy="4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55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5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5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7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7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7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7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7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8"/>
          <p:cNvSpPr txBox="1">
            <a:spLocks noGrp="1"/>
          </p:cNvSpPr>
          <p:nvPr>
            <p:ph type="title"/>
          </p:nvPr>
        </p:nvSpPr>
        <p:spPr>
          <a:xfrm>
            <a:off x="481541" y="2937933"/>
            <a:ext cx="5181600" cy="90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667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8"/>
          <p:cNvSpPr txBox="1">
            <a:spLocks noGrp="1"/>
          </p:cNvSpPr>
          <p:nvPr>
            <p:ph type="body" idx="1"/>
          </p:nvPr>
        </p:nvSpPr>
        <p:spPr>
          <a:xfrm>
            <a:off x="481541" y="1937810"/>
            <a:ext cx="5181600" cy="100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333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1067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8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8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8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9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9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867"/>
            </a:lvl1pPr>
            <a:lvl2pPr marL="914400" lvl="1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600"/>
            </a:lvl2pPr>
            <a:lvl3pPr marL="1371600" lvl="2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1200"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1200"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9pPr>
          </a:lstStyle>
          <a:p>
            <a:endParaRPr/>
          </a:p>
        </p:txBody>
      </p:sp>
      <p:sp>
        <p:nvSpPr>
          <p:cNvPr id="40" name="Google Shape;40;p49"/>
          <p:cNvSpPr txBox="1">
            <a:spLocks noGrp="1"/>
          </p:cNvSpPr>
          <p:nvPr>
            <p:ph type="body" idx="2"/>
          </p:nvPr>
        </p:nvSpPr>
        <p:spPr>
          <a:xfrm>
            <a:off x="3098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867"/>
            </a:lvl1pPr>
            <a:lvl2pPr marL="914400" lvl="1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600"/>
            </a:lvl2pPr>
            <a:lvl3pPr marL="1371600" lvl="2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1200"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1200"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9pPr>
          </a:lstStyle>
          <a:p>
            <a:endParaRPr/>
          </a:p>
        </p:txBody>
      </p:sp>
      <p:sp>
        <p:nvSpPr>
          <p:cNvPr id="41" name="Google Shape;41;p49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9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0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0"/>
          <p:cNvSpPr txBox="1"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1pPr>
            <a:lvl2pPr marL="914400" lvl="1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 b="1"/>
            </a:lvl2pPr>
            <a:lvl3pPr marL="1371600" lvl="2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 b="1"/>
            </a:lvl3pPr>
            <a:lvl4pPr marL="1828800" lvl="3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4pPr>
            <a:lvl5pPr marL="2286000" lvl="4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5pPr>
            <a:lvl6pPr marL="2743200" lvl="5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6pPr>
            <a:lvl7pPr marL="3200400" lvl="6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7pPr>
            <a:lvl8pPr marL="3657600" lvl="7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8pPr>
            <a:lvl9pPr marL="4114800" lvl="8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2"/>
          </p:nvPr>
        </p:nvSpPr>
        <p:spPr>
          <a:xfrm>
            <a:off x="304800" y="1449917"/>
            <a:ext cx="2693459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1pPr>
            <a:lvl2pPr marL="914400" lvl="1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3pPr>
            <a:lvl4pPr marL="1828800" lvl="3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1067"/>
            </a:lvl4pPr>
            <a:lvl5pPr marL="2286000" lvl="4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1067"/>
            </a:lvl5pPr>
            <a:lvl6pPr marL="2743200" lvl="5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6pPr>
            <a:lvl7pPr marL="3200400" lvl="6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7pPr>
            <a:lvl8pPr marL="3657600" lvl="7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8pPr>
            <a:lvl9pPr marL="4114800" lvl="8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3"/>
          </p:nvPr>
        </p:nvSpPr>
        <p:spPr>
          <a:xfrm>
            <a:off x="3096685" y="1023409"/>
            <a:ext cx="2694516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1pPr>
            <a:lvl2pPr marL="914400" lvl="1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 b="1"/>
            </a:lvl2pPr>
            <a:lvl3pPr marL="1371600" lvl="2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 b="1"/>
            </a:lvl3pPr>
            <a:lvl4pPr marL="1828800" lvl="3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4pPr>
            <a:lvl5pPr marL="2286000" lvl="4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5pPr>
            <a:lvl6pPr marL="2743200" lvl="5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6pPr>
            <a:lvl7pPr marL="3200400" lvl="6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7pPr>
            <a:lvl8pPr marL="3657600" lvl="7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8pPr>
            <a:lvl9pPr marL="4114800" lvl="8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4"/>
          </p:nvPr>
        </p:nvSpPr>
        <p:spPr>
          <a:xfrm>
            <a:off x="3096685" y="1449917"/>
            <a:ext cx="2694516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1pPr>
            <a:lvl2pPr marL="914400" lvl="1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3pPr>
            <a:lvl4pPr marL="1828800" lvl="3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1067"/>
            </a:lvl4pPr>
            <a:lvl5pPr marL="2286000" lvl="4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1067"/>
            </a:lvl5pPr>
            <a:lvl6pPr marL="2743200" lvl="5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6pPr>
            <a:lvl7pPr marL="3200400" lvl="6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7pPr>
            <a:lvl8pPr marL="3657600" lvl="7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8pPr>
            <a:lvl9pPr marL="4114800" lvl="8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0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0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1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2"/>
          <p:cNvSpPr txBox="1">
            <a:spLocks noGrp="1"/>
          </p:cNvSpPr>
          <p:nvPr>
            <p:ph type="title"/>
          </p:nvPr>
        </p:nvSpPr>
        <p:spPr>
          <a:xfrm>
            <a:off x="304801" y="182034"/>
            <a:ext cx="2005543" cy="7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333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2"/>
          <p:cNvSpPr txBox="1">
            <a:spLocks noGrp="1"/>
          </p:cNvSpPr>
          <p:nvPr>
            <p:ph type="body" idx="1"/>
          </p:nvPr>
        </p:nvSpPr>
        <p:spPr>
          <a:xfrm>
            <a:off x="2383368" y="182033"/>
            <a:ext cx="3407833" cy="390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2133"/>
            </a:lvl1pPr>
            <a:lvl2pPr marL="914400" lvl="1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867"/>
            </a:lvl2pPr>
            <a:lvl3pPr marL="1371600" lvl="2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3pPr>
            <a:lvl4pPr marL="1828800" lvl="3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4pPr>
            <a:lvl5pPr marL="2286000" lvl="4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333"/>
            </a:lvl5pPr>
            <a:lvl6pPr marL="2743200" lvl="5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6pPr>
            <a:lvl7pPr marL="3200400" lvl="6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7pPr>
            <a:lvl8pPr marL="3657600" lvl="7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8pPr>
            <a:lvl9pPr marL="4114800" lvl="8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9pPr>
          </a:lstStyle>
          <a:p>
            <a:endParaRPr/>
          </a:p>
        </p:txBody>
      </p:sp>
      <p:sp>
        <p:nvSpPr>
          <p:cNvPr id="61" name="Google Shape;61;p52"/>
          <p:cNvSpPr txBox="1">
            <a:spLocks noGrp="1"/>
          </p:cNvSpPr>
          <p:nvPr>
            <p:ph type="body" idx="2"/>
          </p:nvPr>
        </p:nvSpPr>
        <p:spPr>
          <a:xfrm>
            <a:off x="304801" y="956733"/>
            <a:ext cx="2005543" cy="312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933"/>
            </a:lvl1pPr>
            <a:lvl2pPr marL="914400" lvl="1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2pPr>
            <a:lvl3pPr marL="1371600" lvl="2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3pPr>
            <a:lvl4pPr marL="1828800" lvl="3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4pPr>
            <a:lvl5pPr marL="2286000" lvl="4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5pPr>
            <a:lvl6pPr marL="2743200" lvl="5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6pPr>
            <a:lvl7pPr marL="3200400" lvl="6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7pPr>
            <a:lvl8pPr marL="3657600" lvl="7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8pPr>
            <a:lvl9pPr marL="4114800" lvl="8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9pPr>
          </a:lstStyle>
          <a:p>
            <a:endParaRPr/>
          </a:p>
        </p:txBody>
      </p:sp>
      <p:sp>
        <p:nvSpPr>
          <p:cNvPr id="62" name="Google Shape;62;p52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2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2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3"/>
          <p:cNvSpPr txBox="1">
            <a:spLocks noGrp="1"/>
          </p:cNvSpPr>
          <p:nvPr>
            <p:ph type="title"/>
          </p:nvPr>
        </p:nvSpPr>
        <p:spPr>
          <a:xfrm>
            <a:off x="1194859" y="3200401"/>
            <a:ext cx="3657600" cy="377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333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3"/>
          <p:cNvSpPr>
            <a:spLocks noGrp="1"/>
          </p:cNvSpPr>
          <p:nvPr>
            <p:ph type="pic" idx="2"/>
          </p:nvPr>
        </p:nvSpPr>
        <p:spPr>
          <a:xfrm>
            <a:off x="1194859" y="408517"/>
            <a:ext cx="36576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53"/>
          <p:cNvSpPr txBox="1">
            <a:spLocks noGrp="1"/>
          </p:cNvSpPr>
          <p:nvPr>
            <p:ph type="body" idx="1"/>
          </p:nvPr>
        </p:nvSpPr>
        <p:spPr>
          <a:xfrm>
            <a:off x="1194859" y="3578226"/>
            <a:ext cx="3657600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933"/>
            </a:lvl1pPr>
            <a:lvl2pPr marL="914400" lvl="1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2pPr>
            <a:lvl3pPr marL="1371600" lvl="2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3pPr>
            <a:lvl4pPr marL="1828800" lvl="3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4pPr>
            <a:lvl5pPr marL="2286000" lvl="4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5pPr>
            <a:lvl6pPr marL="2743200" lvl="5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6pPr>
            <a:lvl7pPr marL="3200400" lvl="6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7pPr>
            <a:lvl8pPr marL="3657600" lvl="7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8pPr>
            <a:lvl9pPr marL="4114800" lvl="8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9pPr>
          </a:lstStyle>
          <a:p>
            <a:endParaRPr/>
          </a:p>
        </p:txBody>
      </p:sp>
      <p:sp>
        <p:nvSpPr>
          <p:cNvPr id="69" name="Google Shape;69;p53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3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3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4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4"/>
          <p:cNvSpPr txBox="1">
            <a:spLocks noGrp="1"/>
          </p:cNvSpPr>
          <p:nvPr>
            <p:ph type="body" idx="1"/>
          </p:nvPr>
        </p:nvSpPr>
        <p:spPr>
          <a:xfrm rot="5400000">
            <a:off x="1539346" y="-167745"/>
            <a:ext cx="3017309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54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54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54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2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2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2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2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2.png"/><Relationship Id="rId4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xmlns="" id="{21993B23-9C28-4531-9E82-CD5138085B1E}"/>
              </a:ext>
            </a:extLst>
          </p:cNvPr>
          <p:cNvSpPr/>
          <p:nvPr/>
        </p:nvSpPr>
        <p:spPr>
          <a:xfrm>
            <a:off x="8242300" y="482600"/>
            <a:ext cx="3949700" cy="6392461"/>
          </a:xfrm>
          <a:prstGeom prst="rect">
            <a:avLst/>
          </a:prstGeom>
          <a:blipFill dpi="0" rotWithShape="1">
            <a:blip r:embed="rId3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xmlns="" id="{E9A6CF97-0D94-77FE-AA95-44931BBFA843}"/>
              </a:ext>
            </a:extLst>
          </p:cNvPr>
          <p:cNvGrpSpPr/>
          <p:nvPr/>
        </p:nvGrpSpPr>
        <p:grpSpPr>
          <a:xfrm>
            <a:off x="1822008" y="569214"/>
            <a:ext cx="8359200" cy="842587"/>
            <a:chOff x="1822008" y="569214"/>
            <a:chExt cx="8359200" cy="842587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822008" y="569214"/>
              <a:ext cx="8359200" cy="7193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The Problem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0" name="Google Shape;533;p23"/>
            <p:cNvSpPr/>
            <p:nvPr/>
          </p:nvSpPr>
          <p:spPr>
            <a:xfrm>
              <a:off x="2608507" y="1366082"/>
              <a:ext cx="6675194" cy="45719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>
        <mc:Choice xmlns:p14="http://schemas.microsoft.com/office/powerpoint/2010/main" xmlns=""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EAA1935-FC65-14D0-2B7A-047DD8F23BA1}"/>
                  </a:ext>
                </a:extLst>
              </p14:cNvPr>
              <p14:cNvContentPartPr/>
              <p14:nvPr/>
            </p14:nvContentPartPr>
            <p14:xfrm>
              <a:off x="2845886" y="1497806"/>
              <a:ext cx="36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xmlns="" xmlns:p14="http://schemas.microsoft.com/office/powerpoint/2010/main" id="{8EAA1935-FC65-14D0-2B7A-047DD8F23BA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41566" y="1493486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5" name="Group 34">
            <a:extLst>
              <a:ext uri="{FF2B5EF4-FFF2-40B4-BE49-F238E27FC236}">
                <a16:creationId xmlns:a16="http://schemas.microsoft.com/office/drawing/2014/main" xmlns="" id="{A1033025-91C4-6701-34E2-FEBCFD7809B0}"/>
              </a:ext>
            </a:extLst>
          </p:cNvPr>
          <p:cNvGrpSpPr/>
          <p:nvPr/>
        </p:nvGrpSpPr>
        <p:grpSpPr>
          <a:xfrm>
            <a:off x="1545911" y="1884756"/>
            <a:ext cx="7810814" cy="461665"/>
            <a:chOff x="2053911" y="1884756"/>
            <a:chExt cx="7810814" cy="461665"/>
          </a:xfrm>
        </p:grpSpPr>
        <p:sp>
          <p:nvSpPr>
            <p:cNvPr id="34" name="Arrow: Chevron 33">
              <a:extLst>
                <a:ext uri="{FF2B5EF4-FFF2-40B4-BE49-F238E27FC236}">
                  <a16:creationId xmlns:a16="http://schemas.microsoft.com/office/drawing/2014/main" xmlns="" id="{A46B2CEF-2829-AB34-66C9-FF925085FC73}"/>
                </a:ext>
              </a:extLst>
            </p:cNvPr>
            <p:cNvSpPr/>
            <p:nvPr/>
          </p:nvSpPr>
          <p:spPr>
            <a:xfrm>
              <a:off x="2053912" y="1901228"/>
              <a:ext cx="7810813" cy="422192"/>
            </a:xfrm>
            <a:prstGeom prst="chevron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</a:t>
              </a:r>
            </a:p>
          </p:txBody>
        </p:sp>
        <p:sp>
          <p:nvSpPr>
            <p:cNvPr id="2" name="Arrow: Chevron 1">
              <a:extLst>
                <a:ext uri="{FF2B5EF4-FFF2-40B4-BE49-F238E27FC236}">
                  <a16:creationId xmlns:a16="http://schemas.microsoft.com/office/drawing/2014/main" xmlns="" id="{652CFDB7-EB37-945A-46B9-7A0C3164E319}"/>
                </a:ext>
              </a:extLst>
            </p:cNvPr>
            <p:cNvSpPr/>
            <p:nvPr/>
          </p:nvSpPr>
          <p:spPr>
            <a:xfrm>
              <a:off x="2053911" y="1901228"/>
              <a:ext cx="1448554" cy="428722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0653A355-158E-68C5-EF92-19B94FDB66F8}"/>
                </a:ext>
              </a:extLst>
            </p:cNvPr>
            <p:cNvSpPr txBox="1"/>
            <p:nvPr/>
          </p:nvSpPr>
          <p:spPr>
            <a:xfrm>
              <a:off x="4125999" y="1884756"/>
              <a:ext cx="51990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Inadequacy of Health Resources</a:t>
              </a:r>
            </a:p>
          </p:txBody>
        </p:sp>
        <mc:AlternateContent xmlns:mc="http://schemas.openxmlformats.org/markup-compatibility/2006">
          <mc:Choice xmlns:p14="http://schemas.microsoft.com/office/powerpoint/2010/main" xmlns=""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039A803B-F4CA-F125-95E1-A81A33A040D4}"/>
                    </a:ext>
                  </a:extLst>
                </p14:cNvPr>
                <p14:cNvContentPartPr/>
                <p14:nvPr/>
              </p14:nvContentPartPr>
              <p14:xfrm>
                <a:off x="3240846" y="1890926"/>
                <a:ext cx="360" cy="360"/>
              </p14:xfrm>
            </p:contentPart>
          </mc:Choice>
          <mc:Fallback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xmlns="" xmlns:p14="http://schemas.microsoft.com/office/powerpoint/2010/main" id="{039A803B-F4CA-F125-95E1-A81A33A040D4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236526" y="1886606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EA4AF4B5-7153-0EF6-F8D3-E1812F530E65}"/>
              </a:ext>
            </a:extLst>
          </p:cNvPr>
          <p:cNvGrpSpPr/>
          <p:nvPr/>
        </p:nvGrpSpPr>
        <p:grpSpPr>
          <a:xfrm>
            <a:off x="1545911" y="2536603"/>
            <a:ext cx="8188730" cy="461665"/>
            <a:chOff x="2053911" y="2536603"/>
            <a:chExt cx="8188730" cy="461665"/>
          </a:xfrm>
        </p:grpSpPr>
        <p:sp>
          <p:nvSpPr>
            <p:cNvPr id="15" name="Arrow: Chevron 14">
              <a:extLst>
                <a:ext uri="{FF2B5EF4-FFF2-40B4-BE49-F238E27FC236}">
                  <a16:creationId xmlns:a16="http://schemas.microsoft.com/office/drawing/2014/main" xmlns="" id="{43FB24E3-C276-77A4-0227-6E6829AE2FAF}"/>
                </a:ext>
              </a:extLst>
            </p:cNvPr>
            <p:cNvSpPr/>
            <p:nvPr/>
          </p:nvSpPr>
          <p:spPr>
            <a:xfrm>
              <a:off x="2053911" y="2553075"/>
              <a:ext cx="1448554" cy="428722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8B4626D3-1D9C-6A8C-1ECF-780CAD0D9420}"/>
                </a:ext>
              </a:extLst>
            </p:cNvPr>
            <p:cNvSpPr txBox="1"/>
            <p:nvPr/>
          </p:nvSpPr>
          <p:spPr>
            <a:xfrm>
              <a:off x="4125999" y="2536603"/>
              <a:ext cx="61166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Inequitable Access to Health Service</a:t>
              </a:r>
            </a:p>
          </p:txBody>
        </p:sp>
        <p:sp>
          <p:nvSpPr>
            <p:cNvPr id="37" name="Arrow: Chevron 36">
              <a:extLst>
                <a:ext uri="{FF2B5EF4-FFF2-40B4-BE49-F238E27FC236}">
                  <a16:creationId xmlns:a16="http://schemas.microsoft.com/office/drawing/2014/main" xmlns="" id="{940E08B0-0E11-4FCD-2AD6-A1FC3EAEF72B}"/>
                </a:ext>
              </a:extLst>
            </p:cNvPr>
            <p:cNvSpPr/>
            <p:nvPr/>
          </p:nvSpPr>
          <p:spPr>
            <a:xfrm>
              <a:off x="2053912" y="2561692"/>
              <a:ext cx="7810813" cy="422192"/>
            </a:xfrm>
            <a:prstGeom prst="chevron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xmlns="" id="{8DF96E58-15DC-6372-0304-BFE229ABB11D}"/>
              </a:ext>
            </a:extLst>
          </p:cNvPr>
          <p:cNvGrpSpPr/>
          <p:nvPr/>
        </p:nvGrpSpPr>
        <p:grpSpPr>
          <a:xfrm>
            <a:off x="1545911" y="3188450"/>
            <a:ext cx="8728661" cy="461665"/>
            <a:chOff x="2053911" y="3188450"/>
            <a:chExt cx="8728661" cy="46166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53EB21A0-96F3-1AD1-216C-ED760EB2AE19}"/>
                </a:ext>
              </a:extLst>
            </p:cNvPr>
            <p:cNvSpPr txBox="1"/>
            <p:nvPr/>
          </p:nvSpPr>
          <p:spPr>
            <a:xfrm>
              <a:off x="4125999" y="3188450"/>
              <a:ext cx="665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Uneven Health Service Coverage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xmlns="" id="{EA15E496-64D7-0F2D-882B-716EB47A2C2E}"/>
                </a:ext>
              </a:extLst>
            </p:cNvPr>
            <p:cNvGrpSpPr/>
            <p:nvPr/>
          </p:nvGrpSpPr>
          <p:grpSpPr>
            <a:xfrm>
              <a:off x="2053911" y="3204922"/>
              <a:ext cx="7810814" cy="433128"/>
              <a:chOff x="2053911" y="3204922"/>
              <a:chExt cx="7810814" cy="433128"/>
            </a:xfrm>
          </p:grpSpPr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xmlns="" id="{A3F5332A-8331-D475-7A86-9C5725E29100}"/>
                  </a:ext>
                </a:extLst>
              </p:cNvPr>
              <p:cNvSpPr/>
              <p:nvPr/>
            </p:nvSpPr>
            <p:spPr>
              <a:xfrm>
                <a:off x="2053911" y="3204922"/>
                <a:ext cx="1448554" cy="428722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Arrow: Chevron 37">
                <a:extLst>
                  <a:ext uri="{FF2B5EF4-FFF2-40B4-BE49-F238E27FC236}">
                    <a16:creationId xmlns:a16="http://schemas.microsoft.com/office/drawing/2014/main" xmlns="" id="{8CDAC0EC-EA0F-90C8-0B21-A5673CBBA3B9}"/>
                  </a:ext>
                </a:extLst>
              </p:cNvPr>
              <p:cNvSpPr/>
              <p:nvPr/>
            </p:nvSpPr>
            <p:spPr>
              <a:xfrm>
                <a:off x="2053912" y="3215858"/>
                <a:ext cx="7810813" cy="422192"/>
              </a:xfrm>
              <a:prstGeom prst="chevron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       </a:t>
                </a:r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xmlns="" id="{7AAB4C3F-F458-6857-FFE0-3B528099160E}"/>
              </a:ext>
            </a:extLst>
          </p:cNvPr>
          <p:cNvGrpSpPr/>
          <p:nvPr/>
        </p:nvGrpSpPr>
        <p:grpSpPr>
          <a:xfrm>
            <a:off x="1545911" y="3840297"/>
            <a:ext cx="7810814" cy="461665"/>
            <a:chOff x="2053911" y="3840297"/>
            <a:chExt cx="7810814" cy="46166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4F5D3C04-D91A-EE6A-35F5-8064319CFAC3}"/>
                </a:ext>
              </a:extLst>
            </p:cNvPr>
            <p:cNvSpPr txBox="1"/>
            <p:nvPr/>
          </p:nvSpPr>
          <p:spPr>
            <a:xfrm>
              <a:off x="4125999" y="3840297"/>
              <a:ext cx="51990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Information Asymmetry</a:t>
              </a: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xmlns="" id="{36798C95-733F-D4F8-8C2B-1F6EDD63871D}"/>
                </a:ext>
              </a:extLst>
            </p:cNvPr>
            <p:cNvGrpSpPr/>
            <p:nvPr/>
          </p:nvGrpSpPr>
          <p:grpSpPr>
            <a:xfrm>
              <a:off x="2053911" y="3856769"/>
              <a:ext cx="7810814" cy="428722"/>
              <a:chOff x="2053911" y="3856769"/>
              <a:chExt cx="7810814" cy="428722"/>
            </a:xfrm>
          </p:grpSpPr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xmlns="" id="{24738C6D-A514-B9B5-EAC6-9C392159C790}"/>
                  </a:ext>
                </a:extLst>
              </p:cNvPr>
              <p:cNvSpPr/>
              <p:nvPr/>
            </p:nvSpPr>
            <p:spPr>
              <a:xfrm>
                <a:off x="2053911" y="3856769"/>
                <a:ext cx="1448554" cy="428722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Arrow: Chevron 38">
                <a:extLst>
                  <a:ext uri="{FF2B5EF4-FFF2-40B4-BE49-F238E27FC236}">
                    <a16:creationId xmlns:a16="http://schemas.microsoft.com/office/drawing/2014/main" xmlns="" id="{74213EEE-2080-F7CC-B977-2F0B68F50AFB}"/>
                  </a:ext>
                </a:extLst>
              </p:cNvPr>
              <p:cNvSpPr/>
              <p:nvPr/>
            </p:nvSpPr>
            <p:spPr>
              <a:xfrm>
                <a:off x="2053912" y="3863299"/>
                <a:ext cx="7810813" cy="422192"/>
              </a:xfrm>
              <a:prstGeom prst="chevron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      </a:t>
                </a: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xmlns="" id="{3A3B3CB1-FDF1-4D3A-1E3A-FC658E99D8B2}"/>
              </a:ext>
            </a:extLst>
          </p:cNvPr>
          <p:cNvGrpSpPr/>
          <p:nvPr/>
        </p:nvGrpSpPr>
        <p:grpSpPr>
          <a:xfrm>
            <a:off x="1545911" y="4492144"/>
            <a:ext cx="7810814" cy="461665"/>
            <a:chOff x="2053911" y="4492144"/>
            <a:chExt cx="7810814" cy="461665"/>
          </a:xfrm>
        </p:grpSpPr>
        <p:sp>
          <p:nvSpPr>
            <p:cNvPr id="26" name="Arrow: Chevron 25">
              <a:extLst>
                <a:ext uri="{FF2B5EF4-FFF2-40B4-BE49-F238E27FC236}">
                  <a16:creationId xmlns:a16="http://schemas.microsoft.com/office/drawing/2014/main" xmlns="" id="{BF131157-4FEF-9250-9711-AF57D55B4B04}"/>
                </a:ext>
              </a:extLst>
            </p:cNvPr>
            <p:cNvSpPr/>
            <p:nvPr/>
          </p:nvSpPr>
          <p:spPr>
            <a:xfrm>
              <a:off x="2053911" y="4508616"/>
              <a:ext cx="1448554" cy="428722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06DF3EB6-6287-F3A4-60F3-EEE3983344B9}"/>
                </a:ext>
              </a:extLst>
            </p:cNvPr>
            <p:cNvSpPr txBox="1"/>
            <p:nvPr/>
          </p:nvSpPr>
          <p:spPr>
            <a:xfrm>
              <a:off x="4125999" y="4492144"/>
              <a:ext cx="51990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Poor Governance</a:t>
              </a:r>
            </a:p>
          </p:txBody>
        </p:sp>
        <p:sp>
          <p:nvSpPr>
            <p:cNvPr id="40" name="Arrow: Chevron 39">
              <a:extLst>
                <a:ext uri="{FF2B5EF4-FFF2-40B4-BE49-F238E27FC236}">
                  <a16:creationId xmlns:a16="http://schemas.microsoft.com/office/drawing/2014/main" xmlns="" id="{2B832D2F-5408-86A4-011B-2EC809A3014D}"/>
                </a:ext>
              </a:extLst>
            </p:cNvPr>
            <p:cNvSpPr/>
            <p:nvPr/>
          </p:nvSpPr>
          <p:spPr>
            <a:xfrm>
              <a:off x="2053912" y="4515824"/>
              <a:ext cx="7810813" cy="422192"/>
            </a:xfrm>
            <a:prstGeom prst="chevron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xmlns="" id="{407DDF45-0EFA-8DF0-69B4-05CE58F76863}"/>
              </a:ext>
            </a:extLst>
          </p:cNvPr>
          <p:cNvGrpSpPr/>
          <p:nvPr/>
        </p:nvGrpSpPr>
        <p:grpSpPr>
          <a:xfrm>
            <a:off x="1545911" y="5143991"/>
            <a:ext cx="7823514" cy="461665"/>
            <a:chOff x="2053911" y="5143991"/>
            <a:chExt cx="7823514" cy="461665"/>
          </a:xfrm>
        </p:grpSpPr>
        <p:sp>
          <p:nvSpPr>
            <p:cNvPr id="27" name="Arrow: Chevron 26">
              <a:extLst>
                <a:ext uri="{FF2B5EF4-FFF2-40B4-BE49-F238E27FC236}">
                  <a16:creationId xmlns:a16="http://schemas.microsoft.com/office/drawing/2014/main" xmlns="" id="{E00B99ED-3ADA-448C-BA25-02864BB2D6D0}"/>
                </a:ext>
              </a:extLst>
            </p:cNvPr>
            <p:cNvSpPr/>
            <p:nvPr/>
          </p:nvSpPr>
          <p:spPr>
            <a:xfrm>
              <a:off x="2053911" y="5160463"/>
              <a:ext cx="1448554" cy="428722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5789F54A-3D7E-24AB-88A1-65E01CBA5E14}"/>
                </a:ext>
              </a:extLst>
            </p:cNvPr>
            <p:cNvSpPr txBox="1"/>
            <p:nvPr/>
          </p:nvSpPr>
          <p:spPr>
            <a:xfrm>
              <a:off x="4125999" y="5143991"/>
              <a:ext cx="51990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Absence of One Stop Service</a:t>
              </a:r>
            </a:p>
          </p:txBody>
        </p:sp>
        <p:sp>
          <p:nvSpPr>
            <p:cNvPr id="41" name="Arrow: Chevron 40">
              <a:extLst>
                <a:ext uri="{FF2B5EF4-FFF2-40B4-BE49-F238E27FC236}">
                  <a16:creationId xmlns:a16="http://schemas.microsoft.com/office/drawing/2014/main" xmlns="" id="{EF16DCB6-DA70-1A6D-F66C-C3CA44AAABE7}"/>
                </a:ext>
              </a:extLst>
            </p:cNvPr>
            <p:cNvSpPr/>
            <p:nvPr/>
          </p:nvSpPr>
          <p:spPr>
            <a:xfrm>
              <a:off x="2066612" y="5159785"/>
              <a:ext cx="7810813" cy="422192"/>
            </a:xfrm>
            <a:prstGeom prst="chevron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2668128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2691E70A-A601-7D9A-E451-9E0B0312D3B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5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473562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7aba2596d2_1_41"/>
          <p:cNvSpPr txBox="1"/>
          <p:nvPr/>
        </p:nvSpPr>
        <p:spPr>
          <a:xfrm>
            <a:off x="1991553" y="967650"/>
            <a:ext cx="8359200" cy="1053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rPr>
              <a:t>Financial Estimations (USD) for 5 Years</a:t>
            </a:r>
            <a:endParaRPr sz="3600" b="1" i="0" u="none" strike="noStrike" cap="none" dirty="0">
              <a:solidFill>
                <a:srgbClr val="00206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6" name="Google Shape;533;p23"/>
          <p:cNvSpPr/>
          <p:nvPr/>
        </p:nvSpPr>
        <p:spPr>
          <a:xfrm>
            <a:off x="1819201" y="1716327"/>
            <a:ext cx="8702663" cy="35074"/>
          </a:xfrm>
          <a:prstGeom prst="rect">
            <a:avLst/>
          </a:prstGeom>
          <a:solidFill>
            <a:srgbClr val="4BE4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xmlns="" id="{7E19FBCC-0B2E-D8A9-7801-7135A67615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xmlns="" val="1367418079"/>
              </p:ext>
            </p:extLst>
          </p:nvPr>
        </p:nvGraphicFramePr>
        <p:xfrm>
          <a:off x="1699035" y="1751401"/>
          <a:ext cx="8626728" cy="497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xmlns="" val="2639459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7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7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7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7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7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7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7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7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7">
                                            <p:graphicEl>
                                              <a:chart seriesIdx="1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7">
                                            <p:graphicEl>
                                              <a:chart seriesIdx="2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7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7">
                                            <p:graphicEl>
                                              <a:chart seriesIdx="1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7">
                                            <p:graphicEl>
                                              <a:chart seriesIdx="2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/>
      <p:bldP spid="6" grpId="0" animBg="1"/>
      <p:bldGraphic spid="7" grpId="0" uiExpand="1">
        <p:bldSub>
          <a:bldChart bld="categoryEl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1D5748A4-E52E-808B-8C2B-3E119A252C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473562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47;g7aba2596d2_1_41"/>
          <p:cNvSpPr txBox="1"/>
          <p:nvPr/>
        </p:nvSpPr>
        <p:spPr>
          <a:xfrm>
            <a:off x="1991553" y="2042160"/>
            <a:ext cx="8359200" cy="719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33" b="1" i="0" u="none" strike="noStrike" cap="non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E1F390E6-E0EE-F904-519A-FF6E72D59D3E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Our Future Events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503;p23">
            <a:extLst>
              <a:ext uri="{FF2B5EF4-FFF2-40B4-BE49-F238E27FC236}">
                <a16:creationId xmlns:a16="http://schemas.microsoft.com/office/drawing/2014/main" xmlns="" id="{741E1B44-9378-F968-AC16-10202D4DE769}"/>
              </a:ext>
            </a:extLst>
          </p:cNvPr>
          <p:cNvSpPr/>
          <p:nvPr/>
        </p:nvSpPr>
        <p:spPr>
          <a:xfrm>
            <a:off x="0" y="4922441"/>
            <a:ext cx="12192000" cy="3048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11;p23">
            <a:extLst>
              <a:ext uri="{FF2B5EF4-FFF2-40B4-BE49-F238E27FC236}">
                <a16:creationId xmlns:a16="http://schemas.microsoft.com/office/drawing/2014/main" xmlns="" id="{3CE5969A-BA00-2E78-0885-1C23E77702E8}"/>
              </a:ext>
            </a:extLst>
          </p:cNvPr>
          <p:cNvSpPr/>
          <p:nvPr/>
        </p:nvSpPr>
        <p:spPr>
          <a:xfrm>
            <a:off x="6105896" y="4820883"/>
            <a:ext cx="243300" cy="244391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509;p23">
            <a:extLst>
              <a:ext uri="{FF2B5EF4-FFF2-40B4-BE49-F238E27FC236}">
                <a16:creationId xmlns:a16="http://schemas.microsoft.com/office/drawing/2014/main" xmlns="" id="{732802C4-B9F3-0A07-1518-93DB50CAF266}"/>
              </a:ext>
            </a:extLst>
          </p:cNvPr>
          <p:cNvSpPr/>
          <p:nvPr/>
        </p:nvSpPr>
        <p:spPr>
          <a:xfrm>
            <a:off x="2501533" y="4825696"/>
            <a:ext cx="243300" cy="244391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BFDF7042-12B8-0DCA-F874-F8E743EA2446}"/>
              </a:ext>
            </a:extLst>
          </p:cNvPr>
          <p:cNvGrpSpPr/>
          <p:nvPr/>
        </p:nvGrpSpPr>
        <p:grpSpPr>
          <a:xfrm>
            <a:off x="137613" y="2824067"/>
            <a:ext cx="4963523" cy="1879709"/>
            <a:chOff x="137613" y="2824067"/>
            <a:chExt cx="4963523" cy="1879709"/>
          </a:xfrm>
        </p:grpSpPr>
        <p:sp>
          <p:nvSpPr>
            <p:cNvPr id="3" name="Callout: Down Arrow 2">
              <a:extLst>
                <a:ext uri="{FF2B5EF4-FFF2-40B4-BE49-F238E27FC236}">
                  <a16:creationId xmlns:a16="http://schemas.microsoft.com/office/drawing/2014/main" xmlns="" id="{6EEB2910-5E25-8571-2133-ED6B2190FD3A}"/>
                </a:ext>
              </a:extLst>
            </p:cNvPr>
            <p:cNvSpPr/>
            <p:nvPr/>
          </p:nvSpPr>
          <p:spPr>
            <a:xfrm>
              <a:off x="1089661" y="2824067"/>
              <a:ext cx="3059429" cy="1879709"/>
            </a:xfrm>
            <a:prstGeom prst="downArrowCallout">
              <a:avLst>
                <a:gd name="adj1" fmla="val 25000"/>
                <a:gd name="adj2" fmla="val 25000"/>
                <a:gd name="adj3" fmla="val 12839"/>
                <a:gd name="adj4" fmla="val 72577"/>
              </a:avLst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oogle Shape;513;p23">
              <a:extLst>
                <a:ext uri="{FF2B5EF4-FFF2-40B4-BE49-F238E27FC236}">
                  <a16:creationId xmlns:a16="http://schemas.microsoft.com/office/drawing/2014/main" xmlns="" id="{07C2518E-065E-493E-4A44-29D97CFF6A7C}"/>
                </a:ext>
              </a:extLst>
            </p:cNvPr>
            <p:cNvGrpSpPr/>
            <p:nvPr/>
          </p:nvGrpSpPr>
          <p:grpSpPr>
            <a:xfrm>
              <a:off x="137613" y="2875917"/>
              <a:ext cx="4963523" cy="1028304"/>
              <a:chOff x="-2087507" y="-420008"/>
              <a:chExt cx="8840700" cy="1774466"/>
            </a:xfrm>
          </p:grpSpPr>
          <p:sp>
            <p:nvSpPr>
              <p:cNvPr id="13" name="Google Shape;514;p23">
                <a:extLst>
                  <a:ext uri="{FF2B5EF4-FFF2-40B4-BE49-F238E27FC236}">
                    <a16:creationId xmlns:a16="http://schemas.microsoft.com/office/drawing/2014/main" xmlns="" id="{3CE3D229-ADC6-0AAE-09BE-CC5ECFE3B798}"/>
                  </a:ext>
                </a:extLst>
              </p:cNvPr>
              <p:cNvSpPr txBox="1"/>
              <p:nvPr/>
            </p:nvSpPr>
            <p:spPr>
              <a:xfrm>
                <a:off x="300746" y="-420008"/>
                <a:ext cx="4133400" cy="12319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March</a:t>
                </a: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31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2022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14" name="Google Shape;515;p23">
                <a:extLst>
                  <a:ext uri="{FF2B5EF4-FFF2-40B4-BE49-F238E27FC236}">
                    <a16:creationId xmlns:a16="http://schemas.microsoft.com/office/drawing/2014/main" xmlns="" id="{135956E4-F5CF-B787-3698-1EC3DA02F228}"/>
                  </a:ext>
                </a:extLst>
              </p:cNvPr>
              <p:cNvSpPr txBox="1"/>
              <p:nvPr/>
            </p:nvSpPr>
            <p:spPr>
              <a:xfrm>
                <a:off x="-2087507" y="929573"/>
                <a:ext cx="8840700" cy="42488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228594" marR="0" lvl="0" indent="-228594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</a:pPr>
                <a:r>
                  <a:rPr lang="en-GB" sz="1600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Android &amp; </a:t>
                </a:r>
                <a:r>
                  <a:rPr lang="en-GB" sz="1600" i="0" u="none" strike="noStrike" cap="none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ios</a:t>
                </a:r>
                <a:r>
                  <a:rPr lang="en-GB" sz="1600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 app launch</a:t>
                </a:r>
                <a:endParaRPr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9DAC390D-E726-0C82-E87E-ED3B63295FBE}"/>
              </a:ext>
            </a:extLst>
          </p:cNvPr>
          <p:cNvGrpSpPr/>
          <p:nvPr/>
        </p:nvGrpSpPr>
        <p:grpSpPr>
          <a:xfrm>
            <a:off x="4584963" y="2829662"/>
            <a:ext cx="3288390" cy="1879709"/>
            <a:chOff x="4584963" y="2829662"/>
            <a:chExt cx="3288390" cy="1879709"/>
          </a:xfrm>
        </p:grpSpPr>
        <p:sp>
          <p:nvSpPr>
            <p:cNvPr id="23" name="Callout: Down Arrow 22">
              <a:extLst>
                <a:ext uri="{FF2B5EF4-FFF2-40B4-BE49-F238E27FC236}">
                  <a16:creationId xmlns:a16="http://schemas.microsoft.com/office/drawing/2014/main" xmlns="" id="{C41724AD-99EE-9623-8B25-D6CB3DF37697}"/>
                </a:ext>
              </a:extLst>
            </p:cNvPr>
            <p:cNvSpPr/>
            <p:nvPr/>
          </p:nvSpPr>
          <p:spPr>
            <a:xfrm>
              <a:off x="4713071" y="2829662"/>
              <a:ext cx="3009390" cy="1879709"/>
            </a:xfrm>
            <a:prstGeom prst="downArrowCallout">
              <a:avLst>
                <a:gd name="adj1" fmla="val 25000"/>
                <a:gd name="adj2" fmla="val 25000"/>
                <a:gd name="adj3" fmla="val 12839"/>
                <a:gd name="adj4" fmla="val 72577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oogle Shape;519;p23">
              <a:extLst>
                <a:ext uri="{FF2B5EF4-FFF2-40B4-BE49-F238E27FC236}">
                  <a16:creationId xmlns:a16="http://schemas.microsoft.com/office/drawing/2014/main" xmlns="" id="{7977672C-EB0A-90EE-6A74-DE124ABE8405}"/>
                </a:ext>
              </a:extLst>
            </p:cNvPr>
            <p:cNvGrpSpPr/>
            <p:nvPr/>
          </p:nvGrpSpPr>
          <p:grpSpPr>
            <a:xfrm>
              <a:off x="4584963" y="2848552"/>
              <a:ext cx="3288390" cy="1613009"/>
              <a:chOff x="207070" y="-144495"/>
              <a:chExt cx="4963381" cy="3226018"/>
            </a:xfrm>
          </p:grpSpPr>
          <p:sp>
            <p:nvSpPr>
              <p:cNvPr id="16" name="Google Shape;520;p23">
                <a:extLst>
                  <a:ext uri="{FF2B5EF4-FFF2-40B4-BE49-F238E27FC236}">
                    <a16:creationId xmlns:a16="http://schemas.microsoft.com/office/drawing/2014/main" xmlns="" id="{14A395B2-910C-9DEC-0AA1-BA66B107FFEC}"/>
                  </a:ext>
                </a:extLst>
              </p:cNvPr>
              <p:cNvSpPr txBox="1"/>
              <p:nvPr/>
            </p:nvSpPr>
            <p:spPr>
              <a:xfrm>
                <a:off x="207070" y="-144495"/>
                <a:ext cx="4939797" cy="14278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June</a:t>
                </a: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30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2022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17" name="Google Shape;521;p23">
                <a:extLst>
                  <a:ext uri="{FF2B5EF4-FFF2-40B4-BE49-F238E27FC236}">
                    <a16:creationId xmlns:a16="http://schemas.microsoft.com/office/drawing/2014/main" xmlns="" id="{22A57865-7F2A-5F35-70FE-30749FF31200}"/>
                  </a:ext>
                </a:extLst>
              </p:cNvPr>
              <p:cNvSpPr txBox="1"/>
              <p:nvPr/>
            </p:nvSpPr>
            <p:spPr>
              <a:xfrm>
                <a:off x="230652" y="1207163"/>
                <a:ext cx="4939799" cy="1874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457200" algn="l" rtl="0">
                  <a:lnSpc>
                    <a:spcPct val="12668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  Pre Series A</a:t>
                </a:r>
                <a:r>
                  <a:rPr lang="en-GB" sz="1600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Funding</a:t>
                </a:r>
              </a:p>
              <a:p>
                <a:pPr marL="0" marR="0" lvl="0" indent="457200" algn="l" rtl="0">
                  <a:lnSpc>
                    <a:spcPct val="12668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Activate All the Services</a:t>
                </a:r>
                <a:endParaRPr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marL="0" marR="0" lvl="0" indent="0" algn="ctr" rtl="0">
                  <a:lnSpc>
                    <a:spcPct val="15206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33" i="0" u="none" strike="noStrike" cap="none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18" name="Google Shape;526;p23">
            <a:extLst>
              <a:ext uri="{FF2B5EF4-FFF2-40B4-BE49-F238E27FC236}">
                <a16:creationId xmlns:a16="http://schemas.microsoft.com/office/drawing/2014/main" xmlns="" id="{D8C1133C-93C4-6295-1BE1-B7EF53D4501C}"/>
              </a:ext>
            </a:extLst>
          </p:cNvPr>
          <p:cNvSpPr/>
          <p:nvPr/>
        </p:nvSpPr>
        <p:spPr>
          <a:xfrm>
            <a:off x="9634591" y="4811358"/>
            <a:ext cx="243300" cy="244391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B281822C-F8DE-0BB2-252A-72523E431BBA}"/>
              </a:ext>
            </a:extLst>
          </p:cNvPr>
          <p:cNvGrpSpPr/>
          <p:nvPr/>
        </p:nvGrpSpPr>
        <p:grpSpPr>
          <a:xfrm>
            <a:off x="7790117" y="2822316"/>
            <a:ext cx="3960211" cy="1879709"/>
            <a:chOff x="7790117" y="2822316"/>
            <a:chExt cx="3960211" cy="1879709"/>
          </a:xfrm>
        </p:grpSpPr>
        <p:sp>
          <p:nvSpPr>
            <p:cNvPr id="27" name="Callout: Down Arrow 26">
              <a:extLst>
                <a:ext uri="{FF2B5EF4-FFF2-40B4-BE49-F238E27FC236}">
                  <a16:creationId xmlns:a16="http://schemas.microsoft.com/office/drawing/2014/main" xmlns="" id="{613C37ED-13B9-0CD5-56E8-FC0209692890}"/>
                </a:ext>
              </a:extLst>
            </p:cNvPr>
            <p:cNvSpPr/>
            <p:nvPr/>
          </p:nvSpPr>
          <p:spPr>
            <a:xfrm>
              <a:off x="8235864" y="2822316"/>
              <a:ext cx="3009390" cy="1879709"/>
            </a:xfrm>
            <a:prstGeom prst="downArrowCallout">
              <a:avLst>
                <a:gd name="adj1" fmla="val 25000"/>
                <a:gd name="adj2" fmla="val 25000"/>
                <a:gd name="adj3" fmla="val 12839"/>
                <a:gd name="adj4" fmla="val 72577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oogle Shape;527;p23">
              <a:extLst>
                <a:ext uri="{FF2B5EF4-FFF2-40B4-BE49-F238E27FC236}">
                  <a16:creationId xmlns:a16="http://schemas.microsoft.com/office/drawing/2014/main" xmlns="" id="{252708E7-D616-630A-0582-8C0DBBAFB4C6}"/>
                </a:ext>
              </a:extLst>
            </p:cNvPr>
            <p:cNvGrpSpPr/>
            <p:nvPr/>
          </p:nvGrpSpPr>
          <p:grpSpPr>
            <a:xfrm>
              <a:off x="7790117" y="2847304"/>
              <a:ext cx="3960211" cy="1289203"/>
              <a:chOff x="79563" y="-441574"/>
              <a:chExt cx="4133401" cy="2316213"/>
            </a:xfrm>
          </p:grpSpPr>
          <p:sp>
            <p:nvSpPr>
              <p:cNvPr id="20" name="Google Shape;528;p23">
                <a:extLst>
                  <a:ext uri="{FF2B5EF4-FFF2-40B4-BE49-F238E27FC236}">
                    <a16:creationId xmlns:a16="http://schemas.microsoft.com/office/drawing/2014/main" xmlns="" id="{FE86B60F-1740-0BBD-AF92-2E018B691AE0}"/>
                  </a:ext>
                </a:extLst>
              </p:cNvPr>
              <p:cNvSpPr txBox="1"/>
              <p:nvPr/>
            </p:nvSpPr>
            <p:spPr>
              <a:xfrm>
                <a:off x="79563" y="-441574"/>
                <a:ext cx="4133401" cy="12826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December 31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2023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1" name="Google Shape;529;p23">
                <a:extLst>
                  <a:ext uri="{FF2B5EF4-FFF2-40B4-BE49-F238E27FC236}">
                    <a16:creationId xmlns:a16="http://schemas.microsoft.com/office/drawing/2014/main" xmlns="" id="{F1EA89AF-5E30-2F7B-96CB-94AB607EC109}"/>
                  </a:ext>
                </a:extLst>
              </p:cNvPr>
              <p:cNvSpPr txBox="1"/>
              <p:nvPr/>
            </p:nvSpPr>
            <p:spPr>
              <a:xfrm>
                <a:off x="227477" y="750980"/>
                <a:ext cx="3777902" cy="11236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668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Series A Funding</a:t>
                </a:r>
              </a:p>
              <a:p>
                <a:pPr marL="0" marR="0" lvl="0" indent="0" algn="ctr" rtl="0">
                  <a:lnSpc>
                    <a:spcPct val="12668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Launch at Nepal</a:t>
                </a:r>
                <a:endParaRPr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xmlns="" val="2292029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8" grpId="0" animBg="1"/>
      <p:bldP spid="1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6D1090D6-F048-FE1F-14E2-5CC0E59D5B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5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xmlns="" id="{78FE065C-AED4-43F5-8401-BDC5FACC4B52}"/>
              </a:ext>
            </a:extLst>
          </p:cNvPr>
          <p:cNvSpPr/>
          <p:nvPr/>
        </p:nvSpPr>
        <p:spPr>
          <a:xfrm>
            <a:off x="3918989" y="2204720"/>
            <a:ext cx="4354022" cy="3322320"/>
          </a:xfrm>
          <a:prstGeom prst="roundRect">
            <a:avLst>
              <a:gd name="adj" fmla="val 65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473562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47;g7aba2596d2_1_41"/>
          <p:cNvSpPr txBox="1"/>
          <p:nvPr/>
        </p:nvSpPr>
        <p:spPr>
          <a:xfrm>
            <a:off x="4020782" y="2245360"/>
            <a:ext cx="4104447" cy="3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chemeClr val="bg1"/>
                </a:solidFill>
              </a:rPr>
              <a:t>1. Lack of awareness</a:t>
            </a:r>
          </a:p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chemeClr val="bg1"/>
                </a:solidFill>
              </a:rPr>
              <a:t>2. Digital Divide Between Patients   </a:t>
            </a:r>
          </a:p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chemeClr val="bg1"/>
                </a:solidFill>
              </a:rPr>
              <a:t>    &amp; Physician</a:t>
            </a:r>
          </a:p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chemeClr val="bg1"/>
                </a:solidFill>
              </a:rPr>
              <a:t>3. Policy &amp; Governance </a:t>
            </a:r>
          </a:p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chemeClr val="bg1"/>
                </a:solidFill>
              </a:rPr>
              <a:t>4. Access to finance 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BAF5571B-A94A-6138-B396-878A0347424F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Barriers to Entry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xmlns="" val="4249879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4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1"/>
          <p:cNvSpPr/>
          <p:nvPr/>
        </p:nvSpPr>
        <p:spPr>
          <a:xfrm>
            <a:off x="-878575" y="2803316"/>
            <a:ext cx="8702700" cy="24000"/>
          </a:xfrm>
          <a:prstGeom prst="rect">
            <a:avLst/>
          </a:prstGeom>
          <a:solidFill>
            <a:srgbClr val="4BE4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31"/>
          <p:cNvSpPr txBox="1"/>
          <p:nvPr/>
        </p:nvSpPr>
        <p:spPr>
          <a:xfrm>
            <a:off x="685800" y="1995113"/>
            <a:ext cx="73953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i="0" u="none" strike="noStrike" cap="none" dirty="0">
                <a:solidFill>
                  <a:srgbClr val="002060"/>
                </a:solidFill>
                <a:latin typeface="Cambria" pitchFamily="18" charset="0"/>
                <a:ea typeface="Century Gothic"/>
                <a:cs typeface="Century Gothic"/>
                <a:sym typeface="Century Gothic"/>
              </a:rPr>
              <a:t>CONTACT </a:t>
            </a:r>
            <a:r>
              <a:rPr lang="en-GB" sz="4800" b="1" dirty="0">
                <a:solidFill>
                  <a:srgbClr val="002060"/>
                </a:solidFill>
                <a:latin typeface="Cambria" pitchFamily="18" charset="0"/>
                <a:ea typeface="Century Gothic"/>
                <a:cs typeface="Century Gothic"/>
                <a:sym typeface="Century Gothic"/>
              </a:rPr>
              <a:t>US</a:t>
            </a:r>
            <a:endParaRPr sz="4800" b="1" i="0" u="none" strike="noStrike" cap="none" dirty="0">
              <a:solidFill>
                <a:srgbClr val="000000"/>
              </a:solidFill>
              <a:latin typeface="Cambria" pitchFamily="18" charset="0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19" name="Google Shape;619;p31"/>
          <p:cNvGrpSpPr/>
          <p:nvPr/>
        </p:nvGrpSpPr>
        <p:grpSpPr>
          <a:xfrm>
            <a:off x="685800" y="3332092"/>
            <a:ext cx="4602448" cy="2263590"/>
            <a:chOff x="-51981" y="-569843"/>
            <a:chExt cx="9204897" cy="4527180"/>
          </a:xfrm>
        </p:grpSpPr>
        <p:sp>
          <p:nvSpPr>
            <p:cNvPr id="620" name="Google Shape;620;p31"/>
            <p:cNvSpPr txBox="1"/>
            <p:nvPr/>
          </p:nvSpPr>
          <p:spPr>
            <a:xfrm>
              <a:off x="-40168" y="3358882"/>
              <a:ext cx="9193084" cy="59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581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 i="0" u="none" strike="noStrike" cap="none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PHONE NUMBER: +880171 345 3337</a:t>
              </a:r>
              <a:endParaRPr sz="1000" b="1" i="0" u="none" strike="noStrike" cap="none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2" name="Google Shape;622;p31"/>
            <p:cNvSpPr txBox="1"/>
            <p:nvPr/>
          </p:nvSpPr>
          <p:spPr>
            <a:xfrm>
              <a:off x="-40168" y="1685867"/>
              <a:ext cx="9193084" cy="59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581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 i="0" u="none" strike="noStrike" cap="none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EMAIL ADDRESS: ahmedulbabu@</a:t>
              </a:r>
              <a:r>
                <a:rPr lang="en-GB" sz="1600" b="1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techknowgram.com</a:t>
              </a:r>
              <a:endParaRPr sz="1000" b="1" i="0" u="none" strike="noStrike" cap="none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4" name="Google Shape;624;p31"/>
            <p:cNvSpPr txBox="1"/>
            <p:nvPr/>
          </p:nvSpPr>
          <p:spPr>
            <a:xfrm>
              <a:off x="-51981" y="-569843"/>
              <a:ext cx="9193084" cy="59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581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 i="0" u="none" strike="noStrike" cap="none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MAILING ADDRESS : </a:t>
              </a:r>
              <a:r>
                <a:rPr lang="en-GB" sz="1600" b="1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5/9, Block B, </a:t>
              </a:r>
              <a:r>
                <a:rPr lang="en-GB" sz="1600" b="1" dirty="0" err="1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Lalmatia</a:t>
              </a:r>
              <a:r>
                <a:rPr lang="en-GB" sz="1600" b="1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, Mohammadpur, Dhaka, 1207, Bangladesh.</a:t>
              </a:r>
              <a:endParaRPr sz="1000" b="1" i="0" u="none" strike="noStrike" cap="none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5" name="Google Shape;625;p31"/>
            <p:cNvSpPr txBox="1"/>
            <p:nvPr/>
          </p:nvSpPr>
          <p:spPr>
            <a:xfrm>
              <a:off x="-40168" y="133352"/>
              <a:ext cx="9193084" cy="11414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i="0" u="none" strike="noStrike" cap="none" dirty="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		</a:t>
              </a:r>
              <a:endParaRPr sz="1000" i="0" u="none" strike="noStrike" cap="none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2" grpId="0" animBg="1"/>
      <p:bldP spid="6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B32C4F1C-5310-3947-1C6C-148818CD576E}"/>
              </a:ext>
            </a:extLst>
          </p:cNvPr>
          <p:cNvSpPr/>
          <p:nvPr/>
        </p:nvSpPr>
        <p:spPr>
          <a:xfrm rot="20228534">
            <a:off x="465853" y="1166721"/>
            <a:ext cx="4673600" cy="5222598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533;p23"/>
          <p:cNvSpPr/>
          <p:nvPr/>
        </p:nvSpPr>
        <p:spPr>
          <a:xfrm flipV="1">
            <a:off x="3016227" y="4151720"/>
            <a:ext cx="6410960" cy="45719"/>
          </a:xfrm>
          <a:prstGeom prst="rect">
            <a:avLst/>
          </a:prstGeom>
          <a:solidFill>
            <a:srgbClr val="8CE090"/>
          </a:solidFill>
          <a:ln>
            <a:solidFill>
              <a:srgbClr val="8CE09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3AE6D37-B397-6733-82EC-5C3827A7E1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1709" y="2343909"/>
            <a:ext cx="7828582" cy="149943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AA990352-F0D7-6398-F77A-111576367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alphaModFix amt="10000"/>
            </a:blip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Google Shape;247;g7aba2596d2_1_41"/>
          <p:cNvSpPr txBox="1"/>
          <p:nvPr/>
        </p:nvSpPr>
        <p:spPr>
          <a:xfrm>
            <a:off x="1991553" y="739050"/>
            <a:ext cx="8359200" cy="1053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rPr>
              <a:t>The Solution</a:t>
            </a:r>
            <a:endParaRPr sz="933" b="1" i="0" u="none" strike="noStrike" cap="none" dirty="0">
              <a:solidFill>
                <a:srgbClr val="00206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" name="Google Shape;247;g7aba2596d2_1_41"/>
          <p:cNvSpPr txBox="1"/>
          <p:nvPr/>
        </p:nvSpPr>
        <p:spPr>
          <a:xfrm>
            <a:off x="1991553" y="2042160"/>
            <a:ext cx="8359200" cy="719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33" b="1" i="0" u="none" strike="noStrike" cap="non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" name="Google Shape;247;g7aba2596d2_1_41"/>
          <p:cNvSpPr txBox="1"/>
          <p:nvPr/>
        </p:nvSpPr>
        <p:spPr>
          <a:xfrm>
            <a:off x="1400647" y="2401824"/>
            <a:ext cx="9177820" cy="3717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>
              <a:lnSpc>
                <a:spcPct val="120000"/>
              </a:lnSpc>
            </a:pPr>
            <a:r>
              <a:rPr lang="en-GB" sz="2800" b="1" dirty="0">
                <a:solidFill>
                  <a:srgbClr val="00B050"/>
                </a:solidFill>
              </a:rPr>
              <a:t>Give access to all the health care services in the easiest way possible with a simple and specialized mobile application. Anyone can get all kind of medical support from booking an ambulance to get emergency medicine with just a few tap on the phone.</a:t>
            </a:r>
            <a:endParaRPr sz="2800" b="1" i="0" u="none" strike="noStrike" cap="none" dirty="0">
              <a:solidFill>
                <a:srgbClr val="00B050"/>
              </a:solidFill>
              <a:latin typeface="Century Gothic" pitchFamily="34" charset="0"/>
              <a:ea typeface="Cambria"/>
              <a:cs typeface="Cambria"/>
              <a:sym typeface="Cambria"/>
            </a:endParaRPr>
          </a:p>
        </p:txBody>
      </p:sp>
      <p:sp>
        <p:nvSpPr>
          <p:cNvPr id="6" name="Google Shape;533;p23"/>
          <p:cNvSpPr/>
          <p:nvPr/>
        </p:nvSpPr>
        <p:spPr>
          <a:xfrm>
            <a:off x="1638226" y="1716327"/>
            <a:ext cx="8702663" cy="35074"/>
          </a:xfrm>
          <a:prstGeom prst="rect">
            <a:avLst/>
          </a:prstGeom>
          <a:solidFill>
            <a:srgbClr val="4BE4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/>
      <p:bldP spid="11" grpId="0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041783C2-F0B8-E5E7-156B-CD447AD2F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473562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7AA4DA7C-52DA-CD85-4CC8-EEA7E37D5C05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i="0" u="none" strike="noStrike" cap="none" dirty="0" err="1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Medie</a:t>
              </a:r>
              <a:r>
                <a:rPr lang="en-GB" sz="4800" b="1" dirty="0" err="1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Need</a:t>
              </a: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: The Platform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247;g7aba2596d2_1_41">
            <a:extLst>
              <a:ext uri="{FF2B5EF4-FFF2-40B4-BE49-F238E27FC236}">
                <a16:creationId xmlns:a16="http://schemas.microsoft.com/office/drawing/2014/main" xmlns="" id="{94263757-EC41-3947-7CE3-445928177E70}"/>
              </a:ext>
            </a:extLst>
          </p:cNvPr>
          <p:cNvSpPr txBox="1"/>
          <p:nvPr/>
        </p:nvSpPr>
        <p:spPr>
          <a:xfrm>
            <a:off x="972549" y="2321945"/>
            <a:ext cx="10034016" cy="435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rgbClr val="771446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“</a:t>
            </a:r>
            <a:r>
              <a:rPr lang="en-GB" sz="3600" b="1" dirty="0" err="1">
                <a:solidFill>
                  <a:srgbClr val="771446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MedieNeed</a:t>
            </a:r>
            <a:r>
              <a:rPr lang="en-GB" sz="3600" b="1" dirty="0">
                <a:solidFill>
                  <a:srgbClr val="771446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”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latin typeface="Century Gothic" pitchFamily="34" charset="0"/>
                <a:ea typeface="Cambria"/>
                <a:cs typeface="Cambria"/>
                <a:sym typeface="Cambria"/>
              </a:rPr>
              <a:t>is a </a:t>
            </a:r>
            <a:r>
              <a:rPr lang="en-GB" sz="3600" b="1" dirty="0">
                <a:solidFill>
                  <a:srgbClr val="00B0F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mobile application</a:t>
            </a:r>
            <a:r>
              <a:rPr lang="en-GB" sz="3600" b="1" dirty="0">
                <a:solidFill>
                  <a:srgbClr val="FF000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 </a:t>
            </a:r>
            <a:r>
              <a:rPr lang="en-GB" sz="3600" b="1" dirty="0">
                <a:latin typeface="Century Gothic" pitchFamily="34" charset="0"/>
                <a:ea typeface="Cambria"/>
                <a:cs typeface="Cambria"/>
                <a:sym typeface="Cambria"/>
              </a:rPr>
              <a:t>that connects all the health care </a:t>
            </a:r>
            <a:r>
              <a:rPr lang="en-GB" sz="3600" b="1" dirty="0">
                <a:solidFill>
                  <a:srgbClr val="00B0F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service seekers</a:t>
            </a:r>
            <a:r>
              <a:rPr lang="en-GB" sz="3600" b="1" dirty="0">
                <a:solidFill>
                  <a:srgbClr val="FF000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 </a:t>
            </a:r>
            <a:r>
              <a:rPr lang="en-GB" sz="3600" b="1" dirty="0">
                <a:latin typeface="Century Gothic" pitchFamily="34" charset="0"/>
                <a:ea typeface="Cambria"/>
                <a:cs typeface="Cambria"/>
                <a:sym typeface="Cambria"/>
              </a:rPr>
              <a:t>and </a:t>
            </a:r>
            <a:r>
              <a:rPr lang="en-GB" sz="3600" b="1" dirty="0">
                <a:solidFill>
                  <a:srgbClr val="00B0F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service providers</a:t>
            </a:r>
            <a:r>
              <a:rPr lang="en-GB" sz="3600" b="1" dirty="0">
                <a:solidFill>
                  <a:srgbClr val="FF000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 </a:t>
            </a:r>
            <a:r>
              <a:rPr lang="en-GB" sz="3600" b="1" dirty="0">
                <a:latin typeface="Century Gothic" pitchFamily="34" charset="0"/>
                <a:ea typeface="Cambria"/>
                <a:cs typeface="Cambria"/>
                <a:sym typeface="Cambria"/>
              </a:rPr>
              <a:t>in a single platform.</a:t>
            </a:r>
            <a:endParaRPr sz="3600" b="1" i="0" u="none" strike="noStrike" cap="none" dirty="0">
              <a:solidFill>
                <a:srgbClr val="000000"/>
              </a:solidFill>
              <a:latin typeface="Century Gothic" pitchFamily="34" charset="0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1569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xmlns="" id="{1AF626CC-BE6C-A309-A666-E35A89676C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40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95167973-41F7-009F-E118-4E4EFD17E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127" y="710914"/>
            <a:ext cx="5831553" cy="5258811"/>
          </a:xfrm>
          <a:prstGeom prst="rect">
            <a:avLst/>
          </a:prstGeom>
        </p:spPr>
      </p:pic>
      <p:grpSp>
        <p:nvGrpSpPr>
          <p:cNvPr id="71" name="Group 70">
            <a:extLst>
              <a:ext uri="{FF2B5EF4-FFF2-40B4-BE49-F238E27FC236}">
                <a16:creationId xmlns:a16="http://schemas.microsoft.com/office/drawing/2014/main" xmlns="" id="{265B0555-2955-2613-4764-BD86AFE6B0DF}"/>
              </a:ext>
            </a:extLst>
          </p:cNvPr>
          <p:cNvGrpSpPr/>
          <p:nvPr/>
        </p:nvGrpSpPr>
        <p:grpSpPr>
          <a:xfrm>
            <a:off x="5162822" y="4007701"/>
            <a:ext cx="4930414" cy="507831"/>
            <a:chOff x="5162822" y="4007701"/>
            <a:chExt cx="4930414" cy="507831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xmlns="" id="{E8F5601C-7FFF-6EDD-C774-D44FD0C516B7}"/>
                </a:ext>
              </a:extLst>
            </p:cNvPr>
            <p:cNvCxnSpPr/>
            <p:nvPr/>
          </p:nvCxnSpPr>
          <p:spPr>
            <a:xfrm>
              <a:off x="5381897" y="4336869"/>
              <a:ext cx="254290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56" name="Oval 55">
              <a:extLst>
                <a:ext uri="{FF2B5EF4-FFF2-40B4-BE49-F238E27FC236}">
                  <a16:creationId xmlns:a16="http://schemas.microsoft.com/office/drawing/2014/main" xmlns="" id="{DDC0088A-13C9-23DD-F653-98760A5384AC}"/>
                </a:ext>
              </a:extLst>
            </p:cNvPr>
            <p:cNvSpPr/>
            <p:nvPr/>
          </p:nvSpPr>
          <p:spPr>
            <a:xfrm>
              <a:off x="5162822" y="4221752"/>
              <a:ext cx="219075" cy="219075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D2630FF3-34FF-31BC-C1E1-B4CA3C0D7CE7}"/>
                </a:ext>
              </a:extLst>
            </p:cNvPr>
            <p:cNvSpPr txBox="1"/>
            <p:nvPr/>
          </p:nvSpPr>
          <p:spPr>
            <a:xfrm>
              <a:off x="8107682" y="4007701"/>
              <a:ext cx="1985554" cy="507831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Micro Family</a:t>
              </a:r>
            </a:p>
            <a:p>
              <a:r>
                <a:rPr lang="en-US" sz="11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Worth $20 B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xmlns="" id="{893B9A08-EB16-F3BD-9BAE-ABED8F373F0E}"/>
              </a:ext>
            </a:extLst>
          </p:cNvPr>
          <p:cNvGrpSpPr/>
          <p:nvPr/>
        </p:nvGrpSpPr>
        <p:grpSpPr>
          <a:xfrm>
            <a:off x="2338659" y="3159442"/>
            <a:ext cx="7754577" cy="632880"/>
            <a:chOff x="2338659" y="3159442"/>
            <a:chExt cx="7754577" cy="632880"/>
          </a:xfrm>
        </p:grpSpPr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xmlns="" id="{5ACEE86E-A933-E6EA-4C81-0ACAC8629AF2}"/>
                </a:ext>
              </a:extLst>
            </p:cNvPr>
            <p:cNvCxnSpPr>
              <a:cxnSpLocks/>
            </p:cNvCxnSpPr>
            <p:nvPr/>
          </p:nvCxnSpPr>
          <p:spPr>
            <a:xfrm>
              <a:off x="2504394" y="3268980"/>
              <a:ext cx="5420406" cy="3276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53" name="Oval 52">
              <a:extLst>
                <a:ext uri="{FF2B5EF4-FFF2-40B4-BE49-F238E27FC236}">
                  <a16:creationId xmlns:a16="http://schemas.microsoft.com/office/drawing/2014/main" xmlns="" id="{58A2357D-E8D4-7BE8-DCCA-3FD935F792FE}"/>
                </a:ext>
              </a:extLst>
            </p:cNvPr>
            <p:cNvSpPr/>
            <p:nvPr/>
          </p:nvSpPr>
          <p:spPr>
            <a:xfrm>
              <a:off x="2338659" y="3159442"/>
              <a:ext cx="219075" cy="219075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F2ED9B6E-95BC-E7FE-9B1A-B5AE463A2DC9}"/>
                </a:ext>
              </a:extLst>
            </p:cNvPr>
            <p:cNvSpPr txBox="1"/>
            <p:nvPr/>
          </p:nvSpPr>
          <p:spPr>
            <a:xfrm>
              <a:off x="8107682" y="3284491"/>
              <a:ext cx="1985554" cy="507831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Old Aged People</a:t>
              </a:r>
            </a:p>
            <a:p>
              <a:r>
                <a:rPr lang="en-US" sz="11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Worth $15 B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xmlns="" id="{5A2F50A0-4CE0-BC9C-0167-2033AC1F6CC7}"/>
              </a:ext>
            </a:extLst>
          </p:cNvPr>
          <p:cNvGrpSpPr/>
          <p:nvPr/>
        </p:nvGrpSpPr>
        <p:grpSpPr>
          <a:xfrm>
            <a:off x="2964588" y="2552572"/>
            <a:ext cx="7128648" cy="507831"/>
            <a:chOff x="2964588" y="2552572"/>
            <a:chExt cx="7128648" cy="507831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xmlns="" id="{EF2B9A54-4CF7-8D95-D2E4-6A2DB10F678D}"/>
                </a:ext>
              </a:extLst>
            </p:cNvPr>
            <p:cNvCxnSpPr/>
            <p:nvPr/>
          </p:nvCxnSpPr>
          <p:spPr>
            <a:xfrm>
              <a:off x="3074126" y="2778042"/>
              <a:ext cx="4850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6">
                <a:lumMod val="67000"/>
              </a:schemeClr>
            </a:lnRef>
            <a:fillRef idx="0">
              <a:schemeClr val="accent6">
                <a:lumMod val="67000"/>
              </a:schemeClr>
            </a:fillRef>
            <a:effectRef idx="0">
              <a:schemeClr val="accent6">
                <a:lumMod val="67000"/>
              </a:schemeClr>
            </a:effectRef>
            <a:fontRef idx="minor">
              <a:schemeClr val="tx1"/>
            </a:fontRef>
          </p:style>
        </p:cxnSp>
        <p:sp>
          <p:nvSpPr>
            <p:cNvPr id="51" name="Oval 50">
              <a:extLst>
                <a:ext uri="{FF2B5EF4-FFF2-40B4-BE49-F238E27FC236}">
                  <a16:creationId xmlns:a16="http://schemas.microsoft.com/office/drawing/2014/main" xmlns="" id="{951697A4-D0EC-2E1B-1386-CA58BB170FB1}"/>
                </a:ext>
              </a:extLst>
            </p:cNvPr>
            <p:cNvSpPr/>
            <p:nvPr/>
          </p:nvSpPr>
          <p:spPr>
            <a:xfrm>
              <a:off x="2964588" y="2668505"/>
              <a:ext cx="219075" cy="219075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xmlns="" id="{9316DC15-88A5-92EB-DC37-D73192F10089}"/>
                </a:ext>
              </a:extLst>
            </p:cNvPr>
            <p:cNvSpPr txBox="1"/>
            <p:nvPr/>
          </p:nvSpPr>
          <p:spPr>
            <a:xfrm>
              <a:off x="8107682" y="2552572"/>
              <a:ext cx="1985554" cy="507831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60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Meternal</a:t>
              </a:r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Women</a:t>
              </a:r>
            </a:p>
            <a:p>
              <a:r>
                <a:rPr lang="en-US" sz="11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Worth $6 B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xmlns="" id="{120AD41F-A7B8-30C7-5FD6-7D3DB2BDF866}"/>
              </a:ext>
            </a:extLst>
          </p:cNvPr>
          <p:cNvGrpSpPr/>
          <p:nvPr/>
        </p:nvGrpSpPr>
        <p:grpSpPr>
          <a:xfrm>
            <a:off x="3330348" y="1860511"/>
            <a:ext cx="6762888" cy="507831"/>
            <a:chOff x="3330348" y="1860511"/>
            <a:chExt cx="6762888" cy="507831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xmlns="" id="{5573E1FC-6A9F-C2F4-3D89-FFA8CDCC1F13}"/>
                </a:ext>
              </a:extLst>
            </p:cNvPr>
            <p:cNvCxnSpPr/>
            <p:nvPr/>
          </p:nvCxnSpPr>
          <p:spPr>
            <a:xfrm>
              <a:off x="3439886" y="2142311"/>
              <a:ext cx="448491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52" name="Oval 51">
              <a:extLst>
                <a:ext uri="{FF2B5EF4-FFF2-40B4-BE49-F238E27FC236}">
                  <a16:creationId xmlns:a16="http://schemas.microsoft.com/office/drawing/2014/main" xmlns="" id="{6B877109-FDAC-3454-A040-D4ABB3902000}"/>
                </a:ext>
              </a:extLst>
            </p:cNvPr>
            <p:cNvSpPr/>
            <p:nvPr/>
          </p:nvSpPr>
          <p:spPr>
            <a:xfrm>
              <a:off x="3330348" y="2053863"/>
              <a:ext cx="219075" cy="219075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 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xmlns="" id="{A352048C-9E71-6C99-56CC-1BDA97177AC9}"/>
                </a:ext>
              </a:extLst>
            </p:cNvPr>
            <p:cNvSpPr txBox="1"/>
            <p:nvPr/>
          </p:nvSpPr>
          <p:spPr>
            <a:xfrm>
              <a:off x="8107682" y="1860511"/>
              <a:ext cx="1985554" cy="507831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Fitness Enthusiasts</a:t>
              </a:r>
            </a:p>
            <a:p>
              <a:r>
                <a:rPr lang="en-US" sz="11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Worth $1.8 B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xmlns="" id="{43D433C8-5D47-0BB3-CAEE-DA4ABF9E91AB}"/>
              </a:ext>
            </a:extLst>
          </p:cNvPr>
          <p:cNvGrpSpPr/>
          <p:nvPr/>
        </p:nvGrpSpPr>
        <p:grpSpPr>
          <a:xfrm>
            <a:off x="2964587" y="4664926"/>
            <a:ext cx="7440797" cy="507831"/>
            <a:chOff x="2964587" y="4664926"/>
            <a:chExt cx="7440797" cy="507831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xmlns="" id="{E65EFD27-415E-71D2-BD52-591930E56E52}"/>
                </a:ext>
              </a:extLst>
            </p:cNvPr>
            <p:cNvCxnSpPr/>
            <p:nvPr/>
          </p:nvCxnSpPr>
          <p:spPr>
            <a:xfrm>
              <a:off x="3074126" y="4920343"/>
              <a:ext cx="485067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xmlns="" id="{5C1684E3-2BE4-5062-E728-D9ACFF9F9976}"/>
                </a:ext>
              </a:extLst>
            </p:cNvPr>
            <p:cNvSpPr/>
            <p:nvPr/>
          </p:nvSpPr>
          <p:spPr>
            <a:xfrm>
              <a:off x="2964587" y="4817548"/>
              <a:ext cx="219075" cy="219075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77EE1452-647A-54F3-220A-F57A493DD3AC}"/>
                </a:ext>
              </a:extLst>
            </p:cNvPr>
            <p:cNvSpPr txBox="1"/>
            <p:nvPr/>
          </p:nvSpPr>
          <p:spPr>
            <a:xfrm>
              <a:off x="8107682" y="4664926"/>
              <a:ext cx="2297702" cy="507831"/>
            </a:xfrm>
            <a:prstGeom prst="rect">
              <a:avLst/>
            </a:prstGeom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Non-Developed Area</a:t>
              </a:r>
            </a:p>
            <a:p>
              <a:r>
                <a:rPr lang="en-US" sz="11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Worth $2 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293023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25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152DDCCD-ED99-F1B5-2323-969D91A7E2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673869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08DB4C21-681A-E0C9-EE0E-B2BF2EE32FE3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Our Services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" name="Google Shape;263;p9">
            <a:extLst>
              <a:ext uri="{FF2B5EF4-FFF2-40B4-BE49-F238E27FC236}">
                <a16:creationId xmlns:a16="http://schemas.microsoft.com/office/drawing/2014/main" xmlns="" id="{65C8AB7F-A71A-3FE7-FEE2-813AF679D9C5}"/>
              </a:ext>
            </a:extLst>
          </p:cNvPr>
          <p:cNvCxnSpPr>
            <a:cxnSpLocks/>
          </p:cNvCxnSpPr>
          <p:nvPr/>
        </p:nvCxnSpPr>
        <p:spPr>
          <a:xfrm>
            <a:off x="6231864" y="2145800"/>
            <a:ext cx="11484" cy="384552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Google Shape;264;p9">
            <a:extLst>
              <a:ext uri="{FF2B5EF4-FFF2-40B4-BE49-F238E27FC236}">
                <a16:creationId xmlns:a16="http://schemas.microsoft.com/office/drawing/2014/main" xmlns="" id="{FEAFCD03-6C5F-3DE0-6C8B-A59ABF7EF425}"/>
              </a:ext>
            </a:extLst>
          </p:cNvPr>
          <p:cNvPicPr preferRelativeResize="0"/>
          <p:nvPr/>
        </p:nvPicPr>
        <p:blipFill>
          <a:blip r:embed="rId4"/>
          <a:srcRect l="59" r="59"/>
          <a:stretch/>
        </p:blipFill>
        <p:spPr>
          <a:xfrm>
            <a:off x="10370669" y="1949182"/>
            <a:ext cx="1808121" cy="3630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65;p9">
            <a:extLst>
              <a:ext uri="{FF2B5EF4-FFF2-40B4-BE49-F238E27FC236}">
                <a16:creationId xmlns:a16="http://schemas.microsoft.com/office/drawing/2014/main" xmlns="" id="{53D79B64-D227-D6AF-A0C7-3EE4C3E0F325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4168833" y="2020519"/>
            <a:ext cx="1810497" cy="36304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267;p9">
            <a:extLst>
              <a:ext uri="{FF2B5EF4-FFF2-40B4-BE49-F238E27FC236}">
                <a16:creationId xmlns:a16="http://schemas.microsoft.com/office/drawing/2014/main" xmlns="" id="{9B85BE8C-7033-5313-9066-EFD9C8DC87A2}"/>
              </a:ext>
            </a:extLst>
          </p:cNvPr>
          <p:cNvSpPr/>
          <p:nvPr/>
        </p:nvSpPr>
        <p:spPr>
          <a:xfrm>
            <a:off x="666848" y="2258109"/>
            <a:ext cx="3740386" cy="3746623"/>
          </a:xfrm>
          <a:prstGeom prst="roundRect">
            <a:avLst>
              <a:gd name="adj" fmla="val 1150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entury Gothic"/>
              <a:buNone/>
            </a:pPr>
            <a:endParaRPr sz="2400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" name="Google Shape;268;p9">
            <a:extLst>
              <a:ext uri="{FF2B5EF4-FFF2-40B4-BE49-F238E27FC236}">
                <a16:creationId xmlns:a16="http://schemas.microsoft.com/office/drawing/2014/main" xmlns="" id="{8870D5FA-2B1A-54A2-AA35-9B8542E0BCFE}"/>
              </a:ext>
            </a:extLst>
          </p:cNvPr>
          <p:cNvSpPr/>
          <p:nvPr/>
        </p:nvSpPr>
        <p:spPr>
          <a:xfrm>
            <a:off x="6771766" y="2258897"/>
            <a:ext cx="3740386" cy="3746623"/>
          </a:xfrm>
          <a:prstGeom prst="roundRect">
            <a:avLst>
              <a:gd name="adj" fmla="val 9061"/>
            </a:avLst>
          </a:prstGeom>
          <a:solidFill>
            <a:schemeClr val="accent1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entury Gothic"/>
              <a:buNone/>
            </a:pPr>
            <a:endParaRPr sz="2400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56EA537-D6C0-9C94-01DF-B2F2B5BD26AC}"/>
              </a:ext>
            </a:extLst>
          </p:cNvPr>
          <p:cNvSpPr txBox="1"/>
          <p:nvPr/>
        </p:nvSpPr>
        <p:spPr>
          <a:xfrm>
            <a:off x="876743" y="2935823"/>
            <a:ext cx="341938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Doctors’ Appointment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Home Call Nurse &amp;                                                   Physiotherapist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Diagnostic Service at Home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Medicine Delivery at Home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Live Chat with Doctors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Ambulance Service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Blood Search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endParaRPr lang="en-GB" sz="16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endParaRPr lang="en-GB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ingdings" panose="05000000000000000000" pitchFamily="2" charset="2"/>
              <a:buChar char="ü"/>
            </a:pPr>
            <a:endParaRPr lang="en-GB" sz="1600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EC43829-5A6A-1AF1-725F-7E293CFC5A9D}"/>
              </a:ext>
            </a:extLst>
          </p:cNvPr>
          <p:cNvSpPr txBox="1"/>
          <p:nvPr/>
        </p:nvSpPr>
        <p:spPr>
          <a:xfrm>
            <a:off x="1975040" y="2388237"/>
            <a:ext cx="10999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75D3E36-9ED7-4B0D-D0DD-BCA18159DAB1}"/>
              </a:ext>
            </a:extLst>
          </p:cNvPr>
          <p:cNvSpPr txBox="1"/>
          <p:nvPr/>
        </p:nvSpPr>
        <p:spPr>
          <a:xfrm>
            <a:off x="7052396" y="3101531"/>
            <a:ext cx="3357904" cy="3739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dk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 </a:t>
            </a:r>
            <a:r>
              <a:rPr lang="en-GB" sz="1600" dirty="0">
                <a:solidFill>
                  <a:schemeClr val="bg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Prescription, appointment &amp; Schedule Management Tools For Doctors.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bg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 Necessary Analytics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bg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 Referring Customers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bg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 Promoting Products &amp; Services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endParaRPr lang="en-GB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ingdings" panose="05000000000000000000" pitchFamily="2" charset="2"/>
              <a:buChar char="ü"/>
            </a:pPr>
            <a:endParaRPr lang="en-GB" sz="1600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0AD1794F-9ACF-7F45-3F44-0DF8B6F9650B}"/>
              </a:ext>
            </a:extLst>
          </p:cNvPr>
          <p:cNvSpPr txBox="1"/>
          <p:nvPr/>
        </p:nvSpPr>
        <p:spPr>
          <a:xfrm>
            <a:off x="8165184" y="2414020"/>
            <a:ext cx="1099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Service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ABAF3D39-A42D-D04E-C68F-D36722F3677D}"/>
              </a:ext>
            </a:extLst>
          </p:cNvPr>
          <p:cNvSpPr txBox="1"/>
          <p:nvPr/>
        </p:nvSpPr>
        <p:spPr>
          <a:xfrm>
            <a:off x="1633731" y="2527872"/>
            <a:ext cx="1802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Seekers: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A2BBFC02-5F50-74F1-0EFE-EB4C4753F9B9}"/>
              </a:ext>
            </a:extLst>
          </p:cNvPr>
          <p:cNvSpPr txBox="1"/>
          <p:nvPr/>
        </p:nvSpPr>
        <p:spPr>
          <a:xfrm>
            <a:off x="7731697" y="2545290"/>
            <a:ext cx="20297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Providers:</a:t>
            </a:r>
          </a:p>
        </p:txBody>
      </p:sp>
    </p:spTree>
    <p:extLst>
      <p:ext uri="{BB962C8B-B14F-4D97-AF65-F5344CB8AC3E}">
        <p14:creationId xmlns:p14="http://schemas.microsoft.com/office/powerpoint/2010/main" xmlns="" val="193452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5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" grpId="0" uiExpand="1" build="p"/>
      <p:bldP spid="4" grpId="0"/>
      <p:bldP spid="5" grpId="0" uiExpand="1" build="p"/>
      <p:bldP spid="16" grpId="0"/>
      <p:bldP spid="17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152DDCCD-ED99-F1B5-2323-969D91A7E25A}"/>
              </a:ext>
            </a:extLst>
          </p:cNvPr>
          <p:cNvSpPr/>
          <p:nvPr/>
        </p:nvSpPr>
        <p:spPr>
          <a:xfrm>
            <a:off x="0" y="-83127"/>
            <a:ext cx="12192000" cy="6858000"/>
          </a:xfrm>
          <a:prstGeom prst="rect">
            <a:avLst/>
          </a:prstGeom>
          <a:blipFill dpi="0" rotWithShape="1">
            <a:blip r:embed="rId3">
              <a:alphaModFix amt="9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673869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08DB4C21-681A-E0C9-EE0E-B2BF2EE32FE3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Funding Needed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8DC9AD18-410F-2289-3F15-D06657AD1B3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20903" y="2069696"/>
            <a:ext cx="3921359" cy="390438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B5D84A2-2162-AE70-D831-342EF6B79325}"/>
              </a:ext>
            </a:extLst>
          </p:cNvPr>
          <p:cNvSpPr txBox="1"/>
          <p:nvPr/>
        </p:nvSpPr>
        <p:spPr>
          <a:xfrm>
            <a:off x="5390604" y="3179329"/>
            <a:ext cx="57824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200" dirty="0">
                <a:effectLst/>
                <a:latin typeface="Arial" panose="020B0604020202020204" pitchFamily="34" charset="0"/>
              </a:rPr>
              <a:t>We will use the money to reach out more potential users all over the country and enrich our services with own skilled team with equipment.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xmlns="" val="2743199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041783C2-F0B8-E5E7-156B-CD447AD2F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473562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7AA4DA7C-52DA-CD85-4CC8-EEA7E37D5C05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i="0" u="none" strike="noStrike" cap="none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Sales </a:t>
              </a:r>
              <a:r>
                <a:rPr lang="en-GB" sz="4800" b="1" i="0" u="none" strike="noStrike" cap="none" dirty="0" smtClean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Channels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6BC444AE-0F68-D06F-E6C9-0305635435A5}"/>
              </a:ext>
            </a:extLst>
          </p:cNvPr>
          <p:cNvSpPr txBox="1"/>
          <p:nvPr/>
        </p:nvSpPr>
        <p:spPr>
          <a:xfrm>
            <a:off x="3074633" y="2137053"/>
            <a:ext cx="81637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effectLst/>
                <a:latin typeface="Arial" panose="020B0604020202020204" pitchFamily="34" charset="0"/>
              </a:rPr>
              <a:t>1. Providing diagnosis facility to doorstep</a:t>
            </a:r>
            <a:r>
              <a:rPr lang="en-GB" sz="2400" dirty="0"/>
              <a:t/>
            </a:r>
            <a:br>
              <a:rPr lang="en-GB" sz="2400" dirty="0"/>
            </a:br>
            <a:r>
              <a:rPr lang="en-GB" sz="2400" dirty="0">
                <a:effectLst/>
                <a:latin typeface="Arial" panose="020B0604020202020204" pitchFamily="34" charset="0"/>
              </a:rPr>
              <a:t>2. Monthly charge for basic consultancy.</a:t>
            </a:r>
            <a:r>
              <a:rPr lang="en-GB" sz="2400" dirty="0"/>
              <a:t/>
            </a:r>
            <a:br>
              <a:rPr lang="en-GB" sz="2400" dirty="0"/>
            </a:br>
            <a:r>
              <a:rPr lang="en-GB" sz="2400" dirty="0">
                <a:effectLst/>
                <a:latin typeface="Arial" panose="020B0604020202020204" pitchFamily="34" charset="0"/>
              </a:rPr>
              <a:t>3. Providing nurse for home care.</a:t>
            </a:r>
            <a:r>
              <a:rPr lang="en-GB" sz="2400" dirty="0"/>
              <a:t/>
            </a:r>
            <a:br>
              <a:rPr lang="en-GB" sz="2400" dirty="0"/>
            </a:br>
            <a:r>
              <a:rPr lang="en-GB" sz="2400" dirty="0">
                <a:effectLst/>
                <a:latin typeface="Arial" panose="020B0604020202020204" pitchFamily="34" charset="0"/>
              </a:rPr>
              <a:t>4. Sell medicine online.</a:t>
            </a:r>
            <a:r>
              <a:rPr lang="en-GB" sz="2400" dirty="0"/>
              <a:t/>
            </a:r>
            <a:br>
              <a:rPr lang="en-GB" sz="2400" dirty="0"/>
            </a:br>
            <a:r>
              <a:rPr lang="en-GB" sz="2400" dirty="0">
                <a:effectLst/>
                <a:latin typeface="Arial" panose="020B0604020202020204" pitchFamily="34" charset="0"/>
              </a:rPr>
              <a:t>5. Providing therapy and ambulance service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AE9547D-C866-5FA3-C169-BF350F685C48}"/>
              </a:ext>
            </a:extLst>
          </p:cNvPr>
          <p:cNvSpPr txBox="1"/>
          <p:nvPr/>
        </p:nvSpPr>
        <p:spPr>
          <a:xfrm>
            <a:off x="2089280" y="4455367"/>
            <a:ext cx="81637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rial" panose="020B0604020202020204" pitchFamily="34" charset="0"/>
              </a:rPr>
              <a:t>We offer the best solution possible through a mobile app. We offer a variety of services directly on our website as well. We will also have a skilled team to give medical support over the phone. Each of these method is lead to direct sales.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xmlns="" val="173616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AA990352-F0D7-6398-F77A-111576367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alphaModFix amt="10000"/>
            </a:blip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Google Shape;247;g7aba2596d2_1_41"/>
          <p:cNvSpPr txBox="1"/>
          <p:nvPr/>
        </p:nvSpPr>
        <p:spPr>
          <a:xfrm>
            <a:off x="1991553" y="739050"/>
            <a:ext cx="8359200" cy="1053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rPr>
              <a:t>Marketing Activities</a:t>
            </a:r>
            <a:endParaRPr sz="933" b="1" i="0" u="none" strike="noStrike" cap="none" dirty="0">
              <a:solidFill>
                <a:srgbClr val="00206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6" name="Google Shape;533;p23"/>
          <p:cNvSpPr/>
          <p:nvPr/>
        </p:nvSpPr>
        <p:spPr>
          <a:xfrm>
            <a:off x="1638226" y="1716327"/>
            <a:ext cx="8702663" cy="35074"/>
          </a:xfrm>
          <a:prstGeom prst="rect">
            <a:avLst/>
          </a:prstGeom>
          <a:solidFill>
            <a:srgbClr val="4BE4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FA9ACE-7938-E72D-7514-5A27E5E9F669}"/>
              </a:ext>
            </a:extLst>
          </p:cNvPr>
          <p:cNvSpPr txBox="1"/>
          <p:nvPr/>
        </p:nvSpPr>
        <p:spPr>
          <a:xfrm>
            <a:off x="2187007" y="2174218"/>
            <a:ext cx="8163746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3000" dirty="0">
                <a:effectLst/>
                <a:latin typeface="Arial" panose="020B0604020202020204" pitchFamily="34" charset="0"/>
              </a:rPr>
              <a:t>1. Grand opening with offers</a:t>
            </a:r>
            <a:r>
              <a:rPr lang="en-GB" sz="3000" dirty="0"/>
              <a:t/>
            </a:r>
            <a:br>
              <a:rPr lang="en-GB" sz="3000" dirty="0"/>
            </a:br>
            <a:r>
              <a:rPr lang="en-GB" sz="3000" dirty="0">
                <a:effectLst/>
                <a:latin typeface="Arial" panose="020B0604020202020204" pitchFamily="34" charset="0"/>
              </a:rPr>
              <a:t>2. Maintain social media pages and website</a:t>
            </a:r>
            <a:r>
              <a:rPr lang="en-GB" sz="3000" dirty="0"/>
              <a:t/>
            </a:r>
            <a:br>
              <a:rPr lang="en-GB" sz="3000" dirty="0"/>
            </a:br>
            <a:r>
              <a:rPr lang="en-GB" sz="3000" dirty="0">
                <a:effectLst/>
                <a:latin typeface="Arial" panose="020B0604020202020204" pitchFamily="34" charset="0"/>
              </a:rPr>
              <a:t>3. Attend and hosting medical summit.</a:t>
            </a:r>
            <a:r>
              <a:rPr lang="en-GB" sz="3000" dirty="0"/>
              <a:t/>
            </a:r>
            <a:br>
              <a:rPr lang="en-GB" sz="3000" dirty="0"/>
            </a:br>
            <a:r>
              <a:rPr lang="en-GB" sz="3000" dirty="0">
                <a:effectLst/>
                <a:latin typeface="Arial" panose="020B0604020202020204" pitchFamily="34" charset="0"/>
              </a:rPr>
              <a:t>4. Advertise in local newspaper and media.</a:t>
            </a:r>
            <a:r>
              <a:rPr lang="en-GB" sz="3000" dirty="0"/>
              <a:t/>
            </a:r>
            <a:br>
              <a:rPr lang="en-GB" sz="3000" dirty="0"/>
            </a:br>
            <a:r>
              <a:rPr lang="en-GB" sz="3000" dirty="0">
                <a:effectLst/>
                <a:latin typeface="Arial" panose="020B0604020202020204" pitchFamily="34" charset="0"/>
              </a:rPr>
              <a:t>5. Social Media </a:t>
            </a:r>
            <a:r>
              <a:rPr lang="en-GB" sz="3000" dirty="0" smtClean="0">
                <a:effectLst/>
                <a:latin typeface="Arial" panose="020B0604020202020204" pitchFamily="34" charset="0"/>
              </a:rPr>
              <a:t>Marketing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xmlns="" val="196440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/>
      <p:bldP spid="6" grpId="0" animBg="1"/>
      <p:bldP spid="2" grpId="0" build="allAtOnce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1082</TotalTime>
  <Words>439</Words>
  <Application>Microsoft Office PowerPoint</Application>
  <PresentationFormat>Custom</PresentationFormat>
  <Paragraphs>98</Paragraphs>
  <Slides>13</Slides>
  <Notes>13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Cambria</vt:lpstr>
      <vt:lpstr>Century Gothic</vt:lpstr>
      <vt:lpstr>Calibri</vt:lpstr>
      <vt:lpstr>Wingdings</vt:lpstr>
      <vt:lpstr>Comfortaa</vt:lpstr>
      <vt:lpstr>1_Office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Erfanul Hoque Rashik</dc:creator>
  <cp:lastModifiedBy>HP</cp:lastModifiedBy>
  <cp:revision>138</cp:revision>
  <dcterms:created xsi:type="dcterms:W3CDTF">2019-11-09T13:53:03Z</dcterms:created>
  <dcterms:modified xsi:type="dcterms:W3CDTF">2022-09-02T03:48:59Z</dcterms:modified>
</cp:coreProperties>
</file>